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 id="2147483792" r:id="rId13"/>
    <p:sldMasterId id="2147483804" r:id="rId14"/>
  </p:sldMasterIdLst>
  <p:sldIdLst>
    <p:sldId id="308" r:id="rId15"/>
    <p:sldId id="334" r:id="rId16"/>
    <p:sldId id="258" r:id="rId17"/>
    <p:sldId id="259" r:id="rId18"/>
    <p:sldId id="309" r:id="rId19"/>
    <p:sldId id="260" r:id="rId20"/>
    <p:sldId id="261" r:id="rId21"/>
    <p:sldId id="310" r:id="rId22"/>
    <p:sldId id="262" r:id="rId23"/>
    <p:sldId id="263" r:id="rId24"/>
    <p:sldId id="311" r:id="rId25"/>
    <p:sldId id="264" r:id="rId26"/>
    <p:sldId id="265" r:id="rId27"/>
    <p:sldId id="313" r:id="rId28"/>
    <p:sldId id="266" r:id="rId29"/>
    <p:sldId id="267" r:id="rId30"/>
    <p:sldId id="314" r:id="rId31"/>
    <p:sldId id="268" r:id="rId32"/>
    <p:sldId id="269" r:id="rId33"/>
    <p:sldId id="315" r:id="rId34"/>
    <p:sldId id="270" r:id="rId35"/>
    <p:sldId id="271" r:id="rId36"/>
    <p:sldId id="316" r:id="rId37"/>
    <p:sldId id="272" r:id="rId38"/>
    <p:sldId id="273" r:id="rId39"/>
    <p:sldId id="318" r:id="rId40"/>
    <p:sldId id="274" r:id="rId41"/>
    <p:sldId id="275" r:id="rId42"/>
    <p:sldId id="319" r:id="rId43"/>
    <p:sldId id="276" r:id="rId44"/>
    <p:sldId id="277" r:id="rId45"/>
    <p:sldId id="320" r:id="rId46"/>
    <p:sldId id="278" r:id="rId47"/>
    <p:sldId id="279" r:id="rId48"/>
    <p:sldId id="321" r:id="rId49"/>
    <p:sldId id="280" r:id="rId50"/>
    <p:sldId id="281" r:id="rId51"/>
    <p:sldId id="322" r:id="rId52"/>
    <p:sldId id="282" r:id="rId53"/>
    <p:sldId id="283" r:id="rId54"/>
    <p:sldId id="323" r:id="rId55"/>
    <p:sldId id="284" r:id="rId56"/>
    <p:sldId id="285" r:id="rId57"/>
    <p:sldId id="324" r:id="rId58"/>
    <p:sldId id="286" r:id="rId59"/>
    <p:sldId id="287" r:id="rId60"/>
    <p:sldId id="325" r:id="rId61"/>
    <p:sldId id="288" r:id="rId62"/>
    <p:sldId id="289" r:id="rId63"/>
    <p:sldId id="326" r:id="rId64"/>
    <p:sldId id="290" r:id="rId65"/>
    <p:sldId id="291" r:id="rId66"/>
    <p:sldId id="327" r:id="rId67"/>
    <p:sldId id="292" r:id="rId68"/>
    <p:sldId id="293" r:id="rId69"/>
    <p:sldId id="328" r:id="rId70"/>
    <p:sldId id="294" r:id="rId71"/>
    <p:sldId id="295" r:id="rId72"/>
    <p:sldId id="332" r:id="rId73"/>
    <p:sldId id="296" r:id="rId74"/>
    <p:sldId id="297" r:id="rId75"/>
    <p:sldId id="317" r:id="rId76"/>
    <p:sldId id="298" r:id="rId77"/>
    <p:sldId id="299" r:id="rId78"/>
    <p:sldId id="329" r:id="rId79"/>
    <p:sldId id="300" r:id="rId80"/>
    <p:sldId id="301" r:id="rId81"/>
    <p:sldId id="330" r:id="rId82"/>
    <p:sldId id="302" r:id="rId83"/>
    <p:sldId id="303" r:id="rId84"/>
    <p:sldId id="331" r:id="rId85"/>
    <p:sldId id="304" r:id="rId86"/>
    <p:sldId id="305" r:id="rId87"/>
    <p:sldId id="333" r:id="rId88"/>
    <p:sldId id="335" r:id="rId89"/>
    <p:sldId id="306" r:id="rId90"/>
    <p:sldId id="307" r:id="rId91"/>
    <p:sldId id="312" r:id="rId92"/>
    <p:sldId id="336" r:id="rId93"/>
    <p:sldId id="337" r:id="rId94"/>
    <p:sldId id="338" r:id="rId95"/>
    <p:sldId id="340" r:id="rId96"/>
    <p:sldId id="339" r:id="rId97"/>
    <p:sldId id="341" r:id="rId98"/>
    <p:sldId id="342" r:id="rId9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6" d="100"/>
          <a:sy n="96" d="100"/>
        </p:scale>
        <p:origin x="-2072" y="-6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presProps" Target="presProps.xml"/><Relationship Id="rId102" Type="http://schemas.openxmlformats.org/officeDocument/2006/relationships/viewProps" Target="viewProps.xml"/><Relationship Id="rId103" Type="http://schemas.openxmlformats.org/officeDocument/2006/relationships/theme" Target="theme/theme1.xml"/><Relationship Id="rId10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Master" Target="slideMasters/slideMaster9.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slide" Target="slides/slide4.xml"/><Relationship Id="rId19" Type="http://schemas.openxmlformats.org/officeDocument/2006/relationships/slide" Target="slides/slide5.xml"/><Relationship Id="rId30" Type="http://schemas.openxmlformats.org/officeDocument/2006/relationships/slide" Target="slides/slide16.xml"/><Relationship Id="rId31" Type="http://schemas.openxmlformats.org/officeDocument/2006/relationships/slide" Target="slides/slide17.xml"/><Relationship Id="rId32" Type="http://schemas.openxmlformats.org/officeDocument/2006/relationships/slide" Target="slides/slide18.xml"/><Relationship Id="rId33" Type="http://schemas.openxmlformats.org/officeDocument/2006/relationships/slide" Target="slides/slide19.xml"/><Relationship Id="rId34" Type="http://schemas.openxmlformats.org/officeDocument/2006/relationships/slide" Target="slides/slide20.xml"/><Relationship Id="rId35" Type="http://schemas.openxmlformats.org/officeDocument/2006/relationships/slide" Target="slides/slide21.xml"/><Relationship Id="rId36" Type="http://schemas.openxmlformats.org/officeDocument/2006/relationships/slide" Target="slides/slide22.xml"/><Relationship Id="rId37" Type="http://schemas.openxmlformats.org/officeDocument/2006/relationships/slide" Target="slides/slide23.xml"/><Relationship Id="rId38" Type="http://schemas.openxmlformats.org/officeDocument/2006/relationships/slide" Target="slides/slide24.xml"/><Relationship Id="rId39" Type="http://schemas.openxmlformats.org/officeDocument/2006/relationships/slide" Target="slides/slide25.xml"/><Relationship Id="rId50" Type="http://schemas.openxmlformats.org/officeDocument/2006/relationships/slide" Target="slides/slide36.xml"/><Relationship Id="rId51" Type="http://schemas.openxmlformats.org/officeDocument/2006/relationships/slide" Target="slides/slide37.xml"/><Relationship Id="rId52" Type="http://schemas.openxmlformats.org/officeDocument/2006/relationships/slide" Target="slides/slide38.xml"/><Relationship Id="rId53" Type="http://schemas.openxmlformats.org/officeDocument/2006/relationships/slide" Target="slides/slide39.xml"/><Relationship Id="rId54" Type="http://schemas.openxmlformats.org/officeDocument/2006/relationships/slide" Target="slides/slide40.xml"/><Relationship Id="rId55" Type="http://schemas.openxmlformats.org/officeDocument/2006/relationships/slide" Target="slides/slide41.xml"/><Relationship Id="rId56" Type="http://schemas.openxmlformats.org/officeDocument/2006/relationships/slide" Target="slides/slide42.xml"/><Relationship Id="rId57" Type="http://schemas.openxmlformats.org/officeDocument/2006/relationships/slide" Target="slides/slide43.xml"/><Relationship Id="rId58" Type="http://schemas.openxmlformats.org/officeDocument/2006/relationships/slide" Target="slides/slide44.xml"/><Relationship Id="rId59" Type="http://schemas.openxmlformats.org/officeDocument/2006/relationships/slide" Target="slides/slide45.xml"/><Relationship Id="rId70" Type="http://schemas.openxmlformats.org/officeDocument/2006/relationships/slide" Target="slides/slide56.xml"/><Relationship Id="rId71" Type="http://schemas.openxmlformats.org/officeDocument/2006/relationships/slide" Target="slides/slide57.xml"/><Relationship Id="rId72" Type="http://schemas.openxmlformats.org/officeDocument/2006/relationships/slide" Target="slides/slide58.xml"/><Relationship Id="rId73" Type="http://schemas.openxmlformats.org/officeDocument/2006/relationships/slide" Target="slides/slide59.xml"/><Relationship Id="rId74" Type="http://schemas.openxmlformats.org/officeDocument/2006/relationships/slide" Target="slides/slide60.xml"/><Relationship Id="rId75" Type="http://schemas.openxmlformats.org/officeDocument/2006/relationships/slide" Target="slides/slide61.xml"/><Relationship Id="rId76" Type="http://schemas.openxmlformats.org/officeDocument/2006/relationships/slide" Target="slides/slide62.xml"/><Relationship Id="rId77" Type="http://schemas.openxmlformats.org/officeDocument/2006/relationships/slide" Target="slides/slide63.xml"/><Relationship Id="rId78" Type="http://schemas.openxmlformats.org/officeDocument/2006/relationships/slide" Target="slides/slide64.xml"/><Relationship Id="rId79" Type="http://schemas.openxmlformats.org/officeDocument/2006/relationships/slide" Target="slides/slide65.xml"/><Relationship Id="rId90" Type="http://schemas.openxmlformats.org/officeDocument/2006/relationships/slide" Target="slides/slide76.xml"/><Relationship Id="rId91" Type="http://schemas.openxmlformats.org/officeDocument/2006/relationships/slide" Target="slides/slide77.xml"/><Relationship Id="rId92" Type="http://schemas.openxmlformats.org/officeDocument/2006/relationships/slide" Target="slides/slide78.xml"/><Relationship Id="rId93" Type="http://schemas.openxmlformats.org/officeDocument/2006/relationships/slide" Target="slides/slide79.xml"/><Relationship Id="rId94" Type="http://schemas.openxmlformats.org/officeDocument/2006/relationships/slide" Target="slides/slide80.xml"/><Relationship Id="rId95" Type="http://schemas.openxmlformats.org/officeDocument/2006/relationships/slide" Target="slides/slide81.xml"/><Relationship Id="rId96" Type="http://schemas.openxmlformats.org/officeDocument/2006/relationships/slide" Target="slides/slide82.xml"/><Relationship Id="rId97" Type="http://schemas.openxmlformats.org/officeDocument/2006/relationships/slide" Target="slides/slide83.xml"/><Relationship Id="rId98" Type="http://schemas.openxmlformats.org/officeDocument/2006/relationships/slide" Target="slides/slide84.xml"/><Relationship Id="rId99" Type="http://schemas.openxmlformats.org/officeDocument/2006/relationships/slide" Target="slides/slide85.xml"/><Relationship Id="rId20" Type="http://schemas.openxmlformats.org/officeDocument/2006/relationships/slide" Target="slides/slide6.xml"/><Relationship Id="rId21" Type="http://schemas.openxmlformats.org/officeDocument/2006/relationships/slide" Target="slides/slide7.xml"/><Relationship Id="rId22" Type="http://schemas.openxmlformats.org/officeDocument/2006/relationships/slide" Target="slides/slide8.xml"/><Relationship Id="rId23" Type="http://schemas.openxmlformats.org/officeDocument/2006/relationships/slide" Target="slides/slide9.xml"/><Relationship Id="rId24" Type="http://schemas.openxmlformats.org/officeDocument/2006/relationships/slide" Target="slides/slide10.xml"/><Relationship Id="rId25" Type="http://schemas.openxmlformats.org/officeDocument/2006/relationships/slide" Target="slides/slide11.xml"/><Relationship Id="rId26" Type="http://schemas.openxmlformats.org/officeDocument/2006/relationships/slide" Target="slides/slide12.xml"/><Relationship Id="rId27" Type="http://schemas.openxmlformats.org/officeDocument/2006/relationships/slide" Target="slides/slide13.xml"/><Relationship Id="rId28" Type="http://schemas.openxmlformats.org/officeDocument/2006/relationships/slide" Target="slides/slide14.xml"/><Relationship Id="rId29" Type="http://schemas.openxmlformats.org/officeDocument/2006/relationships/slide" Target="slides/slide15.xml"/><Relationship Id="rId40" Type="http://schemas.openxmlformats.org/officeDocument/2006/relationships/slide" Target="slides/slide26.xml"/><Relationship Id="rId41" Type="http://schemas.openxmlformats.org/officeDocument/2006/relationships/slide" Target="slides/slide27.xml"/><Relationship Id="rId42" Type="http://schemas.openxmlformats.org/officeDocument/2006/relationships/slide" Target="slides/slide28.xml"/><Relationship Id="rId43" Type="http://schemas.openxmlformats.org/officeDocument/2006/relationships/slide" Target="slides/slide29.xml"/><Relationship Id="rId44" Type="http://schemas.openxmlformats.org/officeDocument/2006/relationships/slide" Target="slides/slide30.xml"/><Relationship Id="rId45" Type="http://schemas.openxmlformats.org/officeDocument/2006/relationships/slide" Target="slides/slide31.xml"/><Relationship Id="rId46" Type="http://schemas.openxmlformats.org/officeDocument/2006/relationships/slide" Target="slides/slide32.xml"/><Relationship Id="rId47" Type="http://schemas.openxmlformats.org/officeDocument/2006/relationships/slide" Target="slides/slide33.xml"/><Relationship Id="rId48" Type="http://schemas.openxmlformats.org/officeDocument/2006/relationships/slide" Target="slides/slide34.xml"/><Relationship Id="rId49" Type="http://schemas.openxmlformats.org/officeDocument/2006/relationships/slide" Target="slides/slide35.xml"/><Relationship Id="rId60" Type="http://schemas.openxmlformats.org/officeDocument/2006/relationships/slide" Target="slides/slide46.xml"/><Relationship Id="rId61" Type="http://schemas.openxmlformats.org/officeDocument/2006/relationships/slide" Target="slides/slide47.xml"/><Relationship Id="rId62" Type="http://schemas.openxmlformats.org/officeDocument/2006/relationships/slide" Target="slides/slide48.xml"/><Relationship Id="rId63" Type="http://schemas.openxmlformats.org/officeDocument/2006/relationships/slide" Target="slides/slide49.xml"/><Relationship Id="rId64" Type="http://schemas.openxmlformats.org/officeDocument/2006/relationships/slide" Target="slides/slide50.xml"/><Relationship Id="rId65" Type="http://schemas.openxmlformats.org/officeDocument/2006/relationships/slide" Target="slides/slide51.xml"/><Relationship Id="rId66" Type="http://schemas.openxmlformats.org/officeDocument/2006/relationships/slide" Target="slides/slide52.xml"/><Relationship Id="rId67" Type="http://schemas.openxmlformats.org/officeDocument/2006/relationships/slide" Target="slides/slide53.xml"/><Relationship Id="rId68" Type="http://schemas.openxmlformats.org/officeDocument/2006/relationships/slide" Target="slides/slide54.xml"/><Relationship Id="rId69" Type="http://schemas.openxmlformats.org/officeDocument/2006/relationships/slide" Target="slides/slide55.xml"/><Relationship Id="rId100" Type="http://schemas.openxmlformats.org/officeDocument/2006/relationships/printerSettings" Target="printerSettings/printerSettings1.bin"/><Relationship Id="rId80" Type="http://schemas.openxmlformats.org/officeDocument/2006/relationships/slide" Target="slides/slide66.xml"/><Relationship Id="rId81" Type="http://schemas.openxmlformats.org/officeDocument/2006/relationships/slide" Target="slides/slide67.xml"/><Relationship Id="rId82" Type="http://schemas.openxmlformats.org/officeDocument/2006/relationships/slide" Target="slides/slide68.xml"/><Relationship Id="rId83" Type="http://schemas.openxmlformats.org/officeDocument/2006/relationships/slide" Target="slides/slide69.xml"/><Relationship Id="rId84" Type="http://schemas.openxmlformats.org/officeDocument/2006/relationships/slide" Target="slides/slide70.xml"/><Relationship Id="rId85" Type="http://schemas.openxmlformats.org/officeDocument/2006/relationships/slide" Target="slides/slide71.xml"/><Relationship Id="rId86" Type="http://schemas.openxmlformats.org/officeDocument/2006/relationships/slide" Target="slides/slide72.xml"/><Relationship Id="rId87" Type="http://schemas.openxmlformats.org/officeDocument/2006/relationships/slide" Target="slides/slide73.xml"/><Relationship Id="rId88" Type="http://schemas.openxmlformats.org/officeDocument/2006/relationships/slide" Target="slides/slide74.xml"/><Relationship Id="rId89" Type="http://schemas.openxmlformats.org/officeDocument/2006/relationships/slide" Target="slides/slide7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smtClean="0"/>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3495931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smtClean="0"/>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187839148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smtClean="0"/>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329965553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305278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502406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142510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487739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4652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3286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2327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338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smtClean="0"/>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2274867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65982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9163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52272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590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5862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2775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25617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730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5540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21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smtClean="0"/>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36761809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91469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19201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19010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26605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smtClean="0"/>
              <a:t>3/14/12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7657556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smtClean="0"/>
              <a:t>3/14/12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41524652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smtClean="0"/>
              <a:t>3/14/12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181801163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smtClean="0"/>
              <a:t>3/14/12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357693326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smtClean="0"/>
              <a:t>3/14/12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308699846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31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smtClean="0"/>
              <a:t>3/14/12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D8E58-A99E-463F-BD35-7F940951A6EA}" type="slidenum">
              <a:rPr lang="en-US" smtClean="0"/>
              <a:t>‹#›</a:t>
            </a:fld>
            <a:endParaRPr lang="en-US"/>
          </a:p>
        </p:txBody>
      </p:sp>
    </p:spTree>
    <p:extLst>
      <p:ext uri="{BB962C8B-B14F-4D97-AF65-F5344CB8AC3E}">
        <p14:creationId xmlns:p14="http://schemas.microsoft.com/office/powerpoint/2010/main" val="397723691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38490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53032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69980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94315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4728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91023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31318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32260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25584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3183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smtClean="0"/>
              <a:t>3/14/12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smtClean="0"/>
              <a:t>‹#›</a:t>
            </a:fld>
            <a:endParaRPr lang="en-US"/>
          </a:p>
        </p:txBody>
      </p:sp>
    </p:spTree>
    <p:extLst>
      <p:ext uri="{BB962C8B-B14F-4D97-AF65-F5344CB8AC3E}">
        <p14:creationId xmlns:p14="http://schemas.microsoft.com/office/powerpoint/2010/main" val="3760690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3908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59813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19A3-654D-4F8A-9DC7-4E5CCDF90E2F}" type="datetimeFigureOut">
              <a:rPr lang="en-US">
                <a:solidFill>
                  <a:prstClr val="black">
                    <a:tint val="75000"/>
                  </a:prstClr>
                </a:solidFill>
              </a:rPr>
              <a:pPr/>
              <a:t>3/14/12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8E58-A99E-463F-BD35-7F940951A6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2933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image" Target="../media/image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image" Target="../media/image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image" Target="../media/image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image" Target="../media/image2.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3.xml"/><Relationship Id="rId2" Type="http://schemas.openxmlformats.org/officeDocument/2006/relationships/image" Target="../media/image2.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3.xml"/><Relationship Id="rId2" Type="http://schemas.openxmlformats.org/officeDocument/2006/relationships/image" Target="../media/image2.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4.xml"/><Relationship Id="rId2" Type="http://schemas.openxmlformats.org/officeDocument/2006/relationships/image" Target="../media/image2.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4.xml"/><Relationship Id="rId2"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5.xml"/><Relationship Id="rId2" Type="http://schemas.openxmlformats.org/officeDocument/2006/relationships/image" Target="../media/image2.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5.xml"/><Relationship Id="rId2" Type="http://schemas.openxmlformats.org/officeDocument/2006/relationships/image" Target="../media/image2.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6.xml"/><Relationship Id="rId2" Type="http://schemas.openxmlformats.org/officeDocument/2006/relationships/image" Target="../media/image2.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6.xml"/><Relationship Id="rId2" Type="http://schemas.openxmlformats.org/officeDocument/2006/relationships/image" Target="../media/image2.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7.xml"/><Relationship Id="rId2" Type="http://schemas.openxmlformats.org/officeDocument/2006/relationships/image" Target="../media/image2.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7.xml"/><Relationship Id="rId2" Type="http://schemas.openxmlformats.org/officeDocument/2006/relationships/image" Target="../media/image2.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w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8.xml"/><Relationship Id="rId2" Type="http://schemas.openxmlformats.org/officeDocument/2006/relationships/image" Target="../media/image2.w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8.xml"/><Relationship Id="rId2" Type="http://schemas.openxmlformats.org/officeDocument/2006/relationships/image" Target="../media/image2.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9.xml"/><Relationship Id="rId2" Type="http://schemas.openxmlformats.org/officeDocument/2006/relationships/image" Target="../media/image2.w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9.xml"/><Relationship Id="rId2"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0.xml"/><Relationship Id="rId2" Type="http://schemas.openxmlformats.org/officeDocument/2006/relationships/image" Target="../media/image2.w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0.xml"/><Relationship Id="rId2" Type="http://schemas.openxmlformats.org/officeDocument/2006/relationships/image" Target="../media/image3.jpe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0.xml"/><Relationship Id="rId2" Type="http://schemas.openxmlformats.org/officeDocument/2006/relationships/image" Target="../media/image2.wmf"/></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0.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50.xml"/><Relationship Id="rId2" Type="http://schemas.openxmlformats.org/officeDocument/2006/relationships/image" Target="../media/image2.wmf"/></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50.xml"/><Relationship Id="rId2" Type="http://schemas.openxmlformats.org/officeDocument/2006/relationships/image" Target="../media/image3.jpe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50.xml"/><Relationship Id="rId2" Type="http://schemas.openxmlformats.org/officeDocument/2006/relationships/image" Target="../media/image2.w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1143000" y="914400"/>
            <a:ext cx="6324600" cy="3847207"/>
          </a:xfrm>
          <a:prstGeom prst="rect">
            <a:avLst/>
          </a:prstGeom>
        </p:spPr>
        <p:txBody>
          <a:bodyPr wrap="square">
            <a:spAutoFit/>
          </a:bodyPr>
          <a:lstStyle/>
          <a:p>
            <a:pPr algn="ctr"/>
            <a:r>
              <a:rPr lang="en-US" sz="2800" b="1" dirty="0"/>
              <a:t>2012 Geography </a:t>
            </a:r>
            <a:r>
              <a:rPr lang="en-US" sz="2800" b="1" dirty="0" smtClean="0"/>
              <a:t>Bowl</a:t>
            </a:r>
          </a:p>
          <a:p>
            <a:pPr algn="ctr"/>
            <a:r>
              <a:rPr lang="en-US" dirty="0" smtClean="0">
                <a:latin typeface="Arial Black" pitchFamily="34" charset="0"/>
              </a:rPr>
              <a:t>These two sets of slides are designed to help you think like a National Geographer and increase your knowledge of the big world out there. Working with these questions each day will improve your chances to participate in this year’s District-wide Geography Bowl.  </a:t>
            </a:r>
          </a:p>
          <a:p>
            <a:pPr algn="ctr"/>
            <a:endParaRPr lang="en-US" dirty="0">
              <a:latin typeface="Arial Black" pitchFamily="34" charset="0"/>
            </a:endParaRPr>
          </a:p>
          <a:p>
            <a:r>
              <a:rPr lang="en-US" dirty="0" smtClean="0">
                <a:latin typeface="Arial Black" pitchFamily="34" charset="0"/>
              </a:rPr>
              <a:t>         Here </a:t>
            </a:r>
            <a:r>
              <a:rPr lang="en-US" dirty="0">
                <a:latin typeface="Arial Black" pitchFamily="34" charset="0"/>
              </a:rPr>
              <a:t>are some daily “Do Now” questions, along with some ideas about how to use clues in the </a:t>
            </a:r>
            <a:r>
              <a:rPr lang="en-US" dirty="0" smtClean="0">
                <a:latin typeface="Arial Black" pitchFamily="34" charset="0"/>
              </a:rPr>
              <a:t>question </a:t>
            </a:r>
            <a:r>
              <a:rPr lang="en-US" dirty="0">
                <a:latin typeface="Arial Black" pitchFamily="34" charset="0"/>
              </a:rPr>
              <a:t>to find the answer.  The key is to consider the context and think through to what answer makes most sense.  </a:t>
            </a:r>
          </a:p>
        </p:txBody>
      </p:sp>
      <p:pic>
        <p:nvPicPr>
          <p:cNvPr id="1026" name="Picture 2" descr="C:\Users\Owner\AppData\Local\Microsoft\Windows\Temporary Internet Files\Content.IE5\MHJOEC6W\MC9003898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862850"/>
            <a:ext cx="1626718" cy="1796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0530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b="1" dirty="0" smtClean="0">
                <a:solidFill>
                  <a:prstClr val="white"/>
                </a:solidFill>
              </a:rPr>
              <a:t>Using your “mental map” of the U.S., you know that Delaware is on the East Coast. You visualize the Great Lakes toward the middle of the country. New York is a big state that extends much farther than Delaware.  </a:t>
            </a:r>
            <a:r>
              <a:rPr lang="en-US" sz="3600" b="1" u="sng" dirty="0" smtClean="0">
                <a:solidFill>
                  <a:prstClr val="white"/>
                </a:solidFill>
              </a:rPr>
              <a:t>New York State </a:t>
            </a:r>
            <a:r>
              <a:rPr lang="en-US" sz="3600" b="1" dirty="0" smtClean="0">
                <a:solidFill>
                  <a:prstClr val="white"/>
                </a:solidFill>
              </a:rPr>
              <a:t>borders Lake Erie and Lake Ontario. </a:t>
            </a:r>
            <a:endParaRPr lang="en-US" sz="3600" b="1" dirty="0">
              <a:solidFill>
                <a:prstClr val="white"/>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962834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219200" y="609600"/>
            <a:ext cx="6400800" cy="3477875"/>
          </a:xfrm>
          <a:prstGeom prst="rect">
            <a:avLst/>
          </a:prstGeom>
        </p:spPr>
        <p:txBody>
          <a:bodyPr wrap="square">
            <a:spAutoFit/>
          </a:bodyPr>
          <a:lstStyle/>
          <a:p>
            <a:r>
              <a:rPr lang="en-US" sz="4400" b="1" dirty="0"/>
              <a:t>W</a:t>
            </a:r>
            <a:r>
              <a:rPr lang="en-US" sz="4400" b="1" dirty="0" smtClean="0"/>
              <a:t>e’re still considering the United States, so pull up your mental map, and get ready to make some comparison.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615721"/>
            <a:ext cx="8458200" cy="5170646"/>
          </a:xfrm>
          <a:prstGeom prst="rect">
            <a:avLst/>
          </a:prstGeom>
        </p:spPr>
        <p:txBody>
          <a:bodyPr wrap="square">
            <a:spAutoFit/>
          </a:bodyPr>
          <a:lstStyle/>
          <a:p>
            <a:pPr algn="ctr"/>
            <a:r>
              <a:rPr lang="en-US" sz="6600" b="1" dirty="0" smtClean="0">
                <a:solidFill>
                  <a:srgbClr val="1F497D">
                    <a:lumMod val="50000"/>
                  </a:srgbClr>
                </a:solidFill>
              </a:rPr>
              <a:t>Which state has a larger Hispanic population in terms of numbers---California or Wisconsin?</a:t>
            </a:r>
            <a:endParaRPr lang="en-US" sz="6600" b="1"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r>
              <a:rPr lang="en-US" sz="4400" b="1" i="1" dirty="0" smtClean="0">
                <a:solidFill>
                  <a:srgbClr val="FFFF00"/>
                </a:solidFill>
              </a:rPr>
              <a:t> </a:t>
            </a:r>
            <a:endParaRPr lang="en-US" sz="4400" b="1" i="1" dirty="0">
              <a:solidFill>
                <a:srgbClr val="FFFF00"/>
              </a:solidFill>
            </a:endParaRPr>
          </a:p>
        </p:txBody>
      </p:sp>
      <p:sp>
        <p:nvSpPr>
          <p:cNvPr id="7" name="Title 6"/>
          <p:cNvSpPr>
            <a:spLocks noGrp="1"/>
          </p:cNvSpPr>
          <p:nvPr>
            <p:ph type="ctrTitle"/>
          </p:nvPr>
        </p:nvSpPr>
        <p:spPr>
          <a:xfrm flipH="1">
            <a:off x="4495799" y="6282056"/>
            <a:ext cx="45719" cy="45719"/>
          </a:xfrm>
        </p:spPr>
        <p:txBody>
          <a:bodyPr>
            <a:normAutofit fontScale="90000"/>
          </a:bodyPr>
          <a:lstStyle/>
          <a:p>
            <a:endParaRPr lang="en-US" dirty="0"/>
          </a:p>
        </p:txBody>
      </p:sp>
      <p:sp>
        <p:nvSpPr>
          <p:cNvPr id="8" name="Subtitle 7"/>
          <p:cNvSpPr>
            <a:spLocks noGrp="1"/>
          </p:cNvSpPr>
          <p:nvPr>
            <p:ph type="subTitle" idx="1"/>
          </p:nvPr>
        </p:nvSpPr>
        <p:spPr>
          <a:xfrm>
            <a:off x="1371600" y="1828800"/>
            <a:ext cx="6400800" cy="3810000"/>
          </a:xfrm>
        </p:spPr>
        <p:txBody>
          <a:bodyPr>
            <a:noAutofit/>
          </a:bodyPr>
          <a:lstStyle/>
          <a:p>
            <a:r>
              <a:rPr lang="en-US" sz="2800" dirty="0" smtClean="0">
                <a:solidFill>
                  <a:schemeClr val="bg1"/>
                </a:solidFill>
              </a:rPr>
              <a:t>You know that many Hispanic people speak Spanish as their first language. You are probably aware  that most Hispanic people in the U.S. come into the country from Mexico, a country that borders California. This is your major geographical clue. Thinking about place names in both Wisconsin and California, you realize many California cities have Spanish names, like San Diego and Los Angeles. So you correctly answer </a:t>
            </a:r>
            <a:r>
              <a:rPr lang="en-US" sz="2800" b="1" u="sng" dirty="0" smtClean="0">
                <a:solidFill>
                  <a:schemeClr val="bg1"/>
                </a:solidFill>
              </a:rPr>
              <a:t>California</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304800"/>
            <a:ext cx="6553200" cy="8217634"/>
          </a:xfrm>
          <a:prstGeom prst="rect">
            <a:avLst/>
          </a:prstGeom>
        </p:spPr>
        <p:txBody>
          <a:bodyPr wrap="square">
            <a:spAutoFit/>
          </a:bodyPr>
          <a:lstStyle/>
          <a:p>
            <a:endParaRPr lang="en-US" sz="4400" b="1" dirty="0"/>
          </a:p>
          <a:p>
            <a:endParaRPr lang="en-US" sz="4400" b="1" dirty="0" smtClean="0"/>
          </a:p>
          <a:p>
            <a:r>
              <a:rPr lang="en-US" sz="4400" b="1" dirty="0" smtClean="0"/>
              <a:t>Visualize a weather map of the United States, think about weather patterns and be ready for a comparison about weather.</a:t>
            </a:r>
          </a:p>
          <a:p>
            <a:endParaRPr lang="en-US" sz="4400" b="1" dirty="0"/>
          </a:p>
          <a:p>
            <a:endParaRPr lang="en-US" sz="4400" b="1" dirty="0" smtClean="0"/>
          </a:p>
          <a:p>
            <a:endParaRPr lang="en-US" sz="4400" b="1" dirty="0"/>
          </a:p>
          <a:p>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4524315"/>
          </a:xfrm>
          <a:prstGeom prst="rect">
            <a:avLst/>
          </a:prstGeom>
        </p:spPr>
        <p:txBody>
          <a:bodyPr wrap="square">
            <a:spAutoFit/>
          </a:bodyPr>
          <a:lstStyle/>
          <a:p>
            <a:pPr algn="ctr"/>
            <a:r>
              <a:rPr lang="en-US" sz="7200" b="1" dirty="0" smtClean="0">
                <a:solidFill>
                  <a:srgbClr val="1F497D">
                    <a:lumMod val="50000"/>
                  </a:srgbClr>
                </a:solidFill>
              </a:rPr>
              <a:t>Which state is more likely to experience a blizzard---Idaho or Arkansas?</a:t>
            </a:r>
            <a:endParaRPr lang="en-US" sz="7200" b="1"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b="1" dirty="0" smtClean="0">
                <a:solidFill>
                  <a:prstClr val="white"/>
                </a:solidFill>
              </a:rPr>
              <a:t>You know a blizzard is a snow storm. Using your mental map, you know Idaho is way north, near Canada, where there’s lots of snow in the winter. You know Arkansas is in the south, not far from the Gulf of Mexico, where it seldom snows. You know the answer must be </a:t>
            </a:r>
            <a:r>
              <a:rPr lang="en-US" sz="3600" b="1" u="sng" dirty="0" smtClean="0">
                <a:solidFill>
                  <a:prstClr val="white"/>
                </a:solidFill>
              </a:rPr>
              <a:t>Idaho</a:t>
            </a:r>
            <a:r>
              <a:rPr lang="en-US" sz="3600" b="1" dirty="0" smtClean="0">
                <a:solidFill>
                  <a:prstClr val="white"/>
                </a:solidFill>
              </a:rPr>
              <a:t>.</a:t>
            </a:r>
            <a:endParaRPr lang="en-US" sz="3600" b="1" dirty="0">
              <a:solidFill>
                <a:prstClr val="white"/>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2286000" y="1143000"/>
            <a:ext cx="5105400" cy="4154984"/>
          </a:xfrm>
          <a:prstGeom prst="rect">
            <a:avLst/>
          </a:prstGeom>
        </p:spPr>
        <p:txBody>
          <a:bodyPr wrap="square">
            <a:spAutoFit/>
          </a:bodyPr>
          <a:lstStyle/>
          <a:p>
            <a:r>
              <a:rPr lang="en-US" sz="4400" b="1" dirty="0" smtClean="0"/>
              <a:t>Think, again, </a:t>
            </a:r>
            <a:r>
              <a:rPr lang="en-US" sz="4400" b="1" dirty="0"/>
              <a:t>about the U.S</a:t>
            </a:r>
            <a:r>
              <a:rPr lang="en-US" sz="4400" b="1" dirty="0" smtClean="0"/>
              <a:t>., but now think about elevation and be ready for one more comparison.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4524315"/>
          </a:xfrm>
          <a:prstGeom prst="rect">
            <a:avLst/>
          </a:prstGeom>
        </p:spPr>
        <p:txBody>
          <a:bodyPr wrap="square">
            <a:spAutoFit/>
          </a:bodyPr>
          <a:lstStyle/>
          <a:p>
            <a:pPr algn="ctr"/>
            <a:r>
              <a:rPr lang="en-US" sz="7200" b="1" dirty="0" smtClean="0">
                <a:solidFill>
                  <a:srgbClr val="1F497D">
                    <a:lumMod val="50000"/>
                  </a:srgbClr>
                </a:solidFill>
              </a:rPr>
              <a:t>Which city is located closer to sea level---Denver or </a:t>
            </a:r>
          </a:p>
          <a:p>
            <a:pPr algn="ctr"/>
            <a:r>
              <a:rPr lang="en-US" sz="7200" b="1" dirty="0" smtClean="0">
                <a:solidFill>
                  <a:srgbClr val="1F497D">
                    <a:lumMod val="50000"/>
                  </a:srgbClr>
                </a:solidFill>
              </a:rPr>
              <a:t>Los Angeles?</a:t>
            </a:r>
            <a:endParaRPr lang="en-US" sz="7200" b="1"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416320"/>
          </a:xfrm>
          <a:prstGeom prst="rect">
            <a:avLst/>
          </a:prstGeom>
        </p:spPr>
        <p:txBody>
          <a:bodyPr wrap="square">
            <a:spAutoFit/>
          </a:bodyPr>
          <a:lstStyle/>
          <a:p>
            <a:pPr algn="ctr"/>
            <a:r>
              <a:rPr lang="en-US" sz="3600" b="1" dirty="0" smtClean="0">
                <a:solidFill>
                  <a:prstClr val="white"/>
                </a:solidFill>
              </a:rPr>
              <a:t>You know that Los Angeles is a city on the Pacific Coast of California and you remember  Denver is high up in the Rocky Mountains of Colorado, so you figure </a:t>
            </a:r>
            <a:r>
              <a:rPr lang="en-US" sz="3600" b="1" u="sng" dirty="0" smtClean="0">
                <a:solidFill>
                  <a:prstClr val="white"/>
                </a:solidFill>
              </a:rPr>
              <a:t>Los Angeles </a:t>
            </a:r>
            <a:r>
              <a:rPr lang="en-US" sz="3600" b="1" dirty="0" smtClean="0">
                <a:solidFill>
                  <a:prstClr val="white"/>
                </a:solidFill>
              </a:rPr>
              <a:t>must be closer to sea level than Denver, and it is!</a:t>
            </a:r>
            <a:endParaRPr lang="en-US" sz="3600" b="1" dirty="0">
              <a:solidFill>
                <a:prstClr val="white"/>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838200" y="1900297"/>
            <a:ext cx="7315200" cy="2062103"/>
          </a:xfrm>
          <a:prstGeom prst="rect">
            <a:avLst/>
          </a:prstGeom>
        </p:spPr>
        <p:txBody>
          <a:bodyPr wrap="square">
            <a:spAutoFit/>
          </a:bodyPr>
          <a:lstStyle/>
          <a:p>
            <a:r>
              <a:rPr lang="en-US" sz="3200" dirty="0" smtClean="0">
                <a:solidFill>
                  <a:schemeClr val="tx2">
                    <a:lumMod val="50000"/>
                  </a:schemeClr>
                </a:solidFill>
              </a:rPr>
              <a:t> </a:t>
            </a:r>
            <a:r>
              <a:rPr lang="en-US" sz="3200" dirty="0">
                <a:solidFill>
                  <a:schemeClr val="tx2">
                    <a:lumMod val="50000"/>
                  </a:schemeClr>
                </a:solidFill>
              </a:rPr>
              <a:t>Try to visualize a map of the United States in your head. “Mental Mapping” is a tool </a:t>
            </a:r>
            <a:r>
              <a:rPr lang="en-US" sz="3200" dirty="0" smtClean="0">
                <a:solidFill>
                  <a:schemeClr val="tx2">
                    <a:lumMod val="50000"/>
                  </a:schemeClr>
                </a:solidFill>
              </a:rPr>
              <a:t>in studying geography, </a:t>
            </a:r>
            <a:r>
              <a:rPr lang="en-US" sz="3200" dirty="0">
                <a:solidFill>
                  <a:schemeClr val="tx2">
                    <a:lumMod val="50000"/>
                  </a:schemeClr>
                </a:solidFill>
              </a:rPr>
              <a:t>and it helps </a:t>
            </a:r>
            <a:r>
              <a:rPr lang="en-US" sz="3200" dirty="0" smtClean="0">
                <a:solidFill>
                  <a:schemeClr val="tx2">
                    <a:lumMod val="50000"/>
                  </a:schemeClr>
                </a:solidFill>
              </a:rPr>
              <a:t>prevent  </a:t>
            </a:r>
            <a:r>
              <a:rPr lang="en-US" sz="3200" dirty="0">
                <a:solidFill>
                  <a:schemeClr val="tx2">
                    <a:lumMod val="50000"/>
                  </a:schemeClr>
                </a:solidFill>
              </a:rPr>
              <a:t>getting lost! </a:t>
            </a:r>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219200" y="1066800"/>
            <a:ext cx="6324600" cy="4832092"/>
          </a:xfrm>
          <a:prstGeom prst="rect">
            <a:avLst/>
          </a:prstGeom>
        </p:spPr>
        <p:txBody>
          <a:bodyPr wrap="square">
            <a:spAutoFit/>
          </a:bodyPr>
          <a:lstStyle/>
          <a:p>
            <a:r>
              <a:rPr lang="en-US" sz="4400" b="1" dirty="0" smtClean="0"/>
              <a:t>Another type of Geography Bee  question is </a:t>
            </a:r>
            <a:r>
              <a:rPr lang="en-US" sz="4400" b="1" dirty="0"/>
              <a:t>called, “Odd One </a:t>
            </a:r>
            <a:r>
              <a:rPr lang="en-US" sz="4400" b="1" dirty="0" smtClean="0"/>
              <a:t>Out,” </a:t>
            </a:r>
            <a:r>
              <a:rPr lang="en-US" sz="4400" b="1" dirty="0"/>
              <a:t>like </a:t>
            </a:r>
            <a:r>
              <a:rPr lang="en-US" sz="4400" b="1" i="1" dirty="0"/>
              <a:t>Sesame </a:t>
            </a:r>
            <a:r>
              <a:rPr lang="en-US" sz="4400" b="1" i="1" dirty="0" smtClean="0"/>
              <a:t>Street’s</a:t>
            </a:r>
            <a:r>
              <a:rPr lang="en-US" sz="4400" b="1" dirty="0" smtClean="0"/>
              <a:t>  </a:t>
            </a:r>
            <a:r>
              <a:rPr lang="en-US" sz="4400" b="1" dirty="0"/>
              <a:t>“Which one doesn’t belong with the other two?”</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170646"/>
          </a:xfrm>
          <a:prstGeom prst="rect">
            <a:avLst/>
          </a:prstGeom>
        </p:spPr>
        <p:txBody>
          <a:bodyPr wrap="square">
            <a:spAutoFit/>
          </a:bodyPr>
          <a:lstStyle/>
          <a:p>
            <a:pPr algn="ctr"/>
            <a:r>
              <a:rPr lang="en-US" sz="6600" b="1" dirty="0" smtClean="0">
                <a:solidFill>
                  <a:srgbClr val="1F497D">
                    <a:lumMod val="50000"/>
                  </a:srgbClr>
                </a:solidFill>
              </a:rPr>
              <a:t>Which country does </a:t>
            </a:r>
            <a:r>
              <a:rPr lang="en-US" sz="6600" b="1" u="sng" dirty="0" smtClean="0">
                <a:solidFill>
                  <a:srgbClr val="1F497D">
                    <a:lumMod val="50000"/>
                  </a:srgbClr>
                </a:solidFill>
              </a:rPr>
              <a:t>not</a:t>
            </a:r>
            <a:r>
              <a:rPr lang="en-US" sz="6600" b="1" dirty="0" smtClean="0">
                <a:solidFill>
                  <a:srgbClr val="1F497D">
                    <a:lumMod val="50000"/>
                  </a:srgbClr>
                </a:solidFill>
              </a:rPr>
              <a:t> border the Atlantic Ocean--- Mauritania, Cameroon, or Tanzania?</a:t>
            </a:r>
            <a:endParaRPr lang="en-US" sz="6600" b="1"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b="1" dirty="0" smtClean="0">
                <a:solidFill>
                  <a:prstClr val="white"/>
                </a:solidFill>
              </a:rPr>
              <a:t>Drawing on your “mental map” of Africa, you know that the Atlantic Ocean borders the west coast where Mauritania and Cameroon are located, while the Indian Ocean borders the east coast where Tanzania is. So you correctly answer, </a:t>
            </a:r>
            <a:r>
              <a:rPr lang="en-US" sz="3600" b="1" u="sng" dirty="0" smtClean="0">
                <a:solidFill>
                  <a:prstClr val="white"/>
                </a:solidFill>
              </a:rPr>
              <a:t>Tanzania</a:t>
            </a:r>
            <a:r>
              <a:rPr lang="en-US" sz="3600" b="1" dirty="0" smtClean="0">
                <a:solidFill>
                  <a:prstClr val="white"/>
                </a:solidFill>
              </a:rPr>
              <a:t>.</a:t>
            </a:r>
            <a:endParaRPr lang="en-US" sz="3600" b="1" dirty="0">
              <a:solidFill>
                <a:prstClr val="white"/>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524000" y="1295400"/>
            <a:ext cx="5715000" cy="3477875"/>
          </a:xfrm>
          <a:prstGeom prst="rect">
            <a:avLst/>
          </a:prstGeom>
        </p:spPr>
        <p:txBody>
          <a:bodyPr wrap="square">
            <a:spAutoFit/>
          </a:bodyPr>
          <a:lstStyle/>
          <a:p>
            <a:r>
              <a:rPr lang="en-US" sz="4400" b="1" dirty="0" smtClean="0"/>
              <a:t>Here’s another </a:t>
            </a:r>
            <a:r>
              <a:rPr lang="en-US" sz="4400" b="1" dirty="0"/>
              <a:t>“Odd One </a:t>
            </a:r>
            <a:r>
              <a:rPr lang="en-US" sz="4400" b="1" dirty="0" smtClean="0"/>
              <a:t>Out.” </a:t>
            </a:r>
          </a:p>
          <a:p>
            <a:r>
              <a:rPr lang="en-US" sz="4400" b="1" dirty="0" smtClean="0"/>
              <a:t>“</a:t>
            </a:r>
            <a:r>
              <a:rPr lang="en-US" sz="4400" b="1" dirty="0"/>
              <a:t>Which one doesn’t belong with the other two?”</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170646"/>
          </a:xfrm>
          <a:prstGeom prst="rect">
            <a:avLst/>
          </a:prstGeom>
        </p:spPr>
        <p:txBody>
          <a:bodyPr wrap="square">
            <a:spAutoFit/>
          </a:bodyPr>
          <a:lstStyle/>
          <a:p>
            <a:pPr algn="ctr"/>
            <a:r>
              <a:rPr lang="en-US" sz="6600" b="1" dirty="0" smtClean="0">
                <a:solidFill>
                  <a:srgbClr val="1F497D">
                    <a:lumMod val="50000"/>
                  </a:srgbClr>
                </a:solidFill>
              </a:rPr>
              <a:t>Which country does </a:t>
            </a:r>
            <a:r>
              <a:rPr lang="en-US" sz="6600" b="1" u="sng" dirty="0" smtClean="0">
                <a:solidFill>
                  <a:srgbClr val="1F497D">
                    <a:lumMod val="50000"/>
                  </a:srgbClr>
                </a:solidFill>
              </a:rPr>
              <a:t>not</a:t>
            </a:r>
            <a:r>
              <a:rPr lang="en-US" sz="6600" b="1" dirty="0" smtClean="0">
                <a:solidFill>
                  <a:srgbClr val="1F497D">
                    <a:lumMod val="50000"/>
                  </a:srgbClr>
                </a:solidFill>
              </a:rPr>
              <a:t> have land in the subarctic climate zone—France, Finland, or Sweden?</a:t>
            </a:r>
            <a:endParaRPr lang="en-US" sz="6600" b="1"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b="1" dirty="0" smtClean="0">
                <a:solidFill>
                  <a:prstClr val="white"/>
                </a:solidFill>
              </a:rPr>
              <a:t>You know the arctic is cold. Using your mental map of Europe, you picture Finland and Sweden further north than France. And France borders the Mediterranean Sea, where it’s much warmer.  So </a:t>
            </a:r>
            <a:r>
              <a:rPr lang="en-US" sz="3600" b="1" u="sng" dirty="0" smtClean="0">
                <a:solidFill>
                  <a:prstClr val="white"/>
                </a:solidFill>
              </a:rPr>
              <a:t>France</a:t>
            </a:r>
            <a:r>
              <a:rPr lang="en-US" sz="3600" b="1" dirty="0" smtClean="0">
                <a:solidFill>
                  <a:prstClr val="white"/>
                </a:solidFill>
              </a:rPr>
              <a:t> must be the “odd one out.” </a:t>
            </a:r>
            <a:endParaRPr lang="en-US" sz="3600" b="1" dirty="0">
              <a:solidFill>
                <a:prstClr val="white"/>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2286000" y="1905000"/>
            <a:ext cx="4800600" cy="3477875"/>
          </a:xfrm>
          <a:prstGeom prst="rect">
            <a:avLst/>
          </a:prstGeom>
        </p:spPr>
        <p:txBody>
          <a:bodyPr wrap="square">
            <a:spAutoFit/>
          </a:bodyPr>
          <a:lstStyle/>
          <a:p>
            <a:r>
              <a:rPr lang="en-US" sz="4400" b="1" dirty="0" smtClean="0"/>
              <a:t>Here’s one last, </a:t>
            </a:r>
            <a:r>
              <a:rPr lang="en-US" sz="4400" b="1" dirty="0"/>
              <a:t>“Odd One </a:t>
            </a:r>
            <a:r>
              <a:rPr lang="en-US" sz="4400" b="1" dirty="0" smtClean="0"/>
              <a:t>Out.”    </a:t>
            </a:r>
            <a:r>
              <a:rPr lang="en-US" sz="4400" b="1" dirty="0"/>
              <a:t>“Which one doesn’t belong with the other two?”</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632311"/>
          </a:xfrm>
          <a:prstGeom prst="rect">
            <a:avLst/>
          </a:prstGeom>
        </p:spPr>
        <p:txBody>
          <a:bodyPr wrap="square">
            <a:spAutoFit/>
          </a:bodyPr>
          <a:lstStyle/>
          <a:p>
            <a:pPr algn="ctr"/>
            <a:r>
              <a:rPr lang="en-US" sz="7200" b="1" dirty="0" smtClean="0">
                <a:solidFill>
                  <a:srgbClr val="1F497D">
                    <a:lumMod val="50000"/>
                  </a:srgbClr>
                </a:solidFill>
              </a:rPr>
              <a:t>Which country is </a:t>
            </a:r>
            <a:r>
              <a:rPr lang="en-US" sz="7200" b="1" u="sng" dirty="0" smtClean="0">
                <a:solidFill>
                  <a:srgbClr val="1F497D">
                    <a:lumMod val="50000"/>
                  </a:srgbClr>
                </a:solidFill>
              </a:rPr>
              <a:t>not</a:t>
            </a:r>
            <a:r>
              <a:rPr lang="en-US" sz="7200" b="1" dirty="0" smtClean="0">
                <a:solidFill>
                  <a:srgbClr val="1F497D">
                    <a:lumMod val="50000"/>
                  </a:srgbClr>
                </a:solidFill>
              </a:rPr>
              <a:t> located in the Caribbean---Bahamas, Seychelles, or Barbados?</a:t>
            </a:r>
            <a:endParaRPr lang="en-US" sz="7200" b="1"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2308324"/>
          </a:xfrm>
          <a:prstGeom prst="rect">
            <a:avLst/>
          </a:prstGeom>
        </p:spPr>
        <p:txBody>
          <a:bodyPr wrap="square">
            <a:spAutoFit/>
          </a:bodyPr>
          <a:lstStyle/>
          <a:p>
            <a:pPr algn="ctr"/>
            <a:r>
              <a:rPr lang="en-US" sz="3600" dirty="0">
                <a:solidFill>
                  <a:schemeClr val="bg1"/>
                </a:solidFill>
              </a:rPr>
              <a:t>Thinking about all the countries in the Caribbean, you probably recognize Bahamas and Barbados. Where is </a:t>
            </a:r>
            <a:r>
              <a:rPr lang="en-US" sz="3600" b="1" u="sng" dirty="0">
                <a:solidFill>
                  <a:schemeClr val="bg1"/>
                </a:solidFill>
              </a:rPr>
              <a:t>Seychelles</a:t>
            </a:r>
            <a:r>
              <a:rPr lang="en-US" sz="3600" dirty="0">
                <a:solidFill>
                  <a:schemeClr val="bg1"/>
                </a:solidFill>
              </a:rPr>
              <a:t>?</a:t>
            </a:r>
            <a:r>
              <a:rPr lang="en-US" sz="3600" b="1" dirty="0">
                <a:solidFill>
                  <a:schemeClr val="bg1"/>
                </a:solidFill>
              </a:rPr>
              <a:t> </a:t>
            </a:r>
            <a:r>
              <a:rPr lang="en-US" sz="3600" u="sng" dirty="0">
                <a:solidFill>
                  <a:schemeClr val="bg1"/>
                </a:solidFill>
              </a:rPr>
              <a:t>Not</a:t>
            </a:r>
            <a:r>
              <a:rPr lang="en-US" sz="3600" dirty="0">
                <a:solidFill>
                  <a:schemeClr val="bg1"/>
                </a:solidFill>
              </a:rPr>
              <a:t> in the Caribbean! </a:t>
            </a:r>
            <a:endParaRPr lang="en-US" sz="3600" b="1"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219200" y="1143000"/>
            <a:ext cx="6934200" cy="3477875"/>
          </a:xfrm>
          <a:prstGeom prst="rect">
            <a:avLst/>
          </a:prstGeom>
        </p:spPr>
        <p:txBody>
          <a:bodyPr wrap="square">
            <a:spAutoFit/>
          </a:bodyPr>
          <a:lstStyle/>
          <a:p>
            <a:r>
              <a:rPr lang="en-US" sz="4400" b="1" dirty="0"/>
              <a:t>Peoples’ cultures are important in studying geography. </a:t>
            </a:r>
            <a:r>
              <a:rPr lang="en-US" sz="4400" b="1" dirty="0" smtClean="0"/>
              <a:t>Here’s a question that  connects </a:t>
            </a:r>
            <a:r>
              <a:rPr lang="en-US" sz="4400" b="1" dirty="0"/>
              <a:t>culture and geography.</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4524315"/>
          </a:xfrm>
          <a:prstGeom prst="rect">
            <a:avLst/>
          </a:prstGeom>
        </p:spPr>
        <p:txBody>
          <a:bodyPr wrap="square">
            <a:spAutoFit/>
          </a:bodyPr>
          <a:lstStyle/>
          <a:p>
            <a:pPr algn="ctr"/>
            <a:r>
              <a:rPr lang="en-US" sz="7200" b="1" dirty="0">
                <a:solidFill>
                  <a:schemeClr val="tx2">
                    <a:lumMod val="50000"/>
                  </a:schemeClr>
                </a:solidFill>
              </a:rPr>
              <a:t>Which state has areas that are prone to avalanches—Colorado or Kansas?</a:t>
            </a:r>
            <a:endParaRPr lang="en-US" sz="7200" dirty="0">
              <a:solidFill>
                <a:schemeClr val="tx2">
                  <a:lumMod val="50000"/>
                </a:scheme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562429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909310"/>
          </a:xfrm>
          <a:prstGeom prst="rect">
            <a:avLst/>
          </a:prstGeom>
        </p:spPr>
        <p:txBody>
          <a:bodyPr wrap="square">
            <a:spAutoFit/>
          </a:bodyPr>
          <a:lstStyle/>
          <a:p>
            <a:pPr algn="ctr"/>
            <a:r>
              <a:rPr lang="en-US" sz="5400" b="1" dirty="0"/>
              <a:t>Spices such as cinnamon, cumin, chili, and turmeric have been used not only as flavoring but also as medicine in South Asia’s largest country. Name this country. </a:t>
            </a:r>
            <a:endParaRPr lang="en-US" sz="54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dirty="0" smtClean="0">
                <a:solidFill>
                  <a:schemeClr val="bg1"/>
                </a:solidFill>
              </a:rPr>
              <a:t>From </a:t>
            </a:r>
            <a:r>
              <a:rPr lang="en-US" sz="3600" dirty="0">
                <a:solidFill>
                  <a:schemeClr val="bg1"/>
                </a:solidFill>
              </a:rPr>
              <a:t>any study of a map of Asia, you know that South Asia is usually considered to include India, Pakistan, Bangladesh, Nepal, and Bhutan. A quick check of your </a:t>
            </a:r>
            <a:r>
              <a:rPr lang="en-US" sz="3600" dirty="0" smtClean="0">
                <a:solidFill>
                  <a:schemeClr val="bg1"/>
                </a:solidFill>
              </a:rPr>
              <a:t>“mental map” </a:t>
            </a:r>
            <a:r>
              <a:rPr lang="en-US" sz="3600" dirty="0">
                <a:solidFill>
                  <a:schemeClr val="bg1"/>
                </a:solidFill>
              </a:rPr>
              <a:t>tells you which is the largest, so you correctly answer </a:t>
            </a:r>
            <a:r>
              <a:rPr lang="en-US" sz="3600" b="1" u="sng" dirty="0">
                <a:solidFill>
                  <a:schemeClr val="bg1"/>
                </a:solidFill>
              </a:rPr>
              <a:t>India.</a:t>
            </a:r>
            <a:r>
              <a:rPr lang="en-US" sz="3600" u="sng" dirty="0">
                <a:solidFill>
                  <a:schemeClr val="bg1"/>
                </a:solidFill>
              </a:rPr>
              <a:t> </a:t>
            </a:r>
            <a:endParaRPr lang="en-US" sz="3600" b="1" u="sng"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219200" y="1459192"/>
            <a:ext cx="6858000" cy="3477875"/>
          </a:xfrm>
          <a:prstGeom prst="rect">
            <a:avLst/>
          </a:prstGeom>
        </p:spPr>
        <p:txBody>
          <a:bodyPr wrap="square">
            <a:spAutoFit/>
          </a:bodyPr>
          <a:lstStyle/>
          <a:p>
            <a:r>
              <a:rPr lang="en-US" sz="4400" b="1" dirty="0"/>
              <a:t>Peoples’ cultures are important in studying geography. Today’s </a:t>
            </a:r>
            <a:r>
              <a:rPr lang="en-US" sz="4400" b="1" dirty="0" smtClean="0"/>
              <a:t>question again connects </a:t>
            </a:r>
            <a:r>
              <a:rPr lang="en-US" sz="4400" b="1" dirty="0"/>
              <a:t>culture and geography.</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4524315"/>
          </a:xfrm>
          <a:prstGeom prst="rect">
            <a:avLst/>
          </a:prstGeom>
        </p:spPr>
        <p:txBody>
          <a:bodyPr wrap="square">
            <a:spAutoFit/>
          </a:bodyPr>
          <a:lstStyle/>
          <a:p>
            <a:pPr algn="ctr"/>
            <a:r>
              <a:rPr lang="en-US" sz="7200" b="1" dirty="0"/>
              <a:t>Which country has the world’s largest Muslim population—Indonesia or Mexico?</a:t>
            </a:r>
            <a:endParaRPr lang="en-US" sz="72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2308324"/>
          </a:xfrm>
          <a:prstGeom prst="rect">
            <a:avLst/>
          </a:prstGeom>
        </p:spPr>
        <p:txBody>
          <a:bodyPr wrap="square">
            <a:spAutoFit/>
          </a:bodyPr>
          <a:lstStyle/>
          <a:p>
            <a:pPr algn="ctr"/>
            <a:r>
              <a:rPr lang="en-US" sz="3600" dirty="0">
                <a:solidFill>
                  <a:schemeClr val="bg1"/>
                </a:solidFill>
              </a:rPr>
              <a:t>You might think that Mexico was settled by the Spanish who were Roman Catholic Christians, not Muslims.  So the correct answer must be </a:t>
            </a:r>
            <a:r>
              <a:rPr lang="en-US" sz="3600" b="1" u="sng" dirty="0">
                <a:solidFill>
                  <a:schemeClr val="bg1"/>
                </a:solidFill>
              </a:rPr>
              <a:t>Indonesia.</a:t>
            </a: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1447800"/>
            <a:ext cx="7010400" cy="3477875"/>
          </a:xfrm>
          <a:prstGeom prst="rect">
            <a:avLst/>
          </a:prstGeom>
        </p:spPr>
        <p:txBody>
          <a:bodyPr wrap="square">
            <a:spAutoFit/>
          </a:bodyPr>
          <a:lstStyle/>
          <a:p>
            <a:r>
              <a:rPr lang="en-US" sz="4400" b="1" dirty="0"/>
              <a:t>Peoples’ cultures are important in studying geography. </a:t>
            </a:r>
            <a:r>
              <a:rPr lang="en-US" sz="4400" b="1" dirty="0" smtClean="0"/>
              <a:t>Here’s one more question that connects </a:t>
            </a:r>
            <a:r>
              <a:rPr lang="en-US" sz="4400" b="1" dirty="0"/>
              <a:t>culture and geography.</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632311"/>
          </a:xfrm>
          <a:prstGeom prst="rect">
            <a:avLst/>
          </a:prstGeom>
        </p:spPr>
        <p:txBody>
          <a:bodyPr wrap="square">
            <a:spAutoFit/>
          </a:bodyPr>
          <a:lstStyle/>
          <a:p>
            <a:pPr algn="ctr"/>
            <a:r>
              <a:rPr lang="en-US" sz="6000" b="1" dirty="0"/>
              <a:t>The samba, which was originally brought from Africa, is a dance that was adapted and is highly popular on which other continent?</a:t>
            </a:r>
            <a:endParaRPr lang="en-US" sz="60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dirty="0">
                <a:solidFill>
                  <a:schemeClr val="bg1"/>
                </a:solidFill>
              </a:rPr>
              <a:t>You may associate the samba more with Hispanic culture than African, certainly not Anglo! Africans were enslaved and brought to both North and South America. The Hispanic culture of </a:t>
            </a:r>
            <a:r>
              <a:rPr lang="en-US" sz="3600" u="sng" dirty="0">
                <a:solidFill>
                  <a:schemeClr val="bg1"/>
                </a:solidFill>
              </a:rPr>
              <a:t>South</a:t>
            </a:r>
            <a:r>
              <a:rPr lang="en-US" sz="3600" dirty="0">
                <a:solidFill>
                  <a:schemeClr val="bg1"/>
                </a:solidFill>
              </a:rPr>
              <a:t> </a:t>
            </a:r>
            <a:r>
              <a:rPr lang="en-US" sz="3600" u="sng" dirty="0">
                <a:solidFill>
                  <a:schemeClr val="bg1"/>
                </a:solidFill>
              </a:rPr>
              <a:t>America</a:t>
            </a:r>
            <a:r>
              <a:rPr lang="en-US" sz="3600" dirty="0">
                <a:solidFill>
                  <a:schemeClr val="bg1"/>
                </a:solidFill>
              </a:rPr>
              <a:t> makes </a:t>
            </a:r>
            <a:r>
              <a:rPr lang="en-US" sz="3600" dirty="0" smtClean="0">
                <a:solidFill>
                  <a:schemeClr val="bg1"/>
                </a:solidFill>
              </a:rPr>
              <a:t>this continent  </a:t>
            </a:r>
            <a:r>
              <a:rPr lang="en-US" sz="3600" dirty="0">
                <a:solidFill>
                  <a:schemeClr val="bg1"/>
                </a:solidFill>
              </a:rPr>
              <a:t>the best choice. </a:t>
            </a:r>
            <a:endParaRPr lang="en-US" sz="3600" b="1"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1000" y="838200"/>
            <a:ext cx="8458200" cy="3416320"/>
          </a:xfrm>
          <a:prstGeom prst="rect">
            <a:avLst/>
          </a:prstGeom>
        </p:spPr>
        <p:txBody>
          <a:bodyPr wrap="square">
            <a:spAutoFit/>
          </a:bodyPr>
          <a:lstStyle/>
          <a:p>
            <a:r>
              <a:rPr lang="en-US" sz="3600" b="1" dirty="0"/>
              <a:t>There are seven continents: Antarctica; Africa; Asia; Australia; Europe; North America; and South America. </a:t>
            </a:r>
            <a:endParaRPr lang="en-US" sz="3600" b="1" dirty="0" smtClean="0"/>
          </a:p>
          <a:p>
            <a:r>
              <a:rPr lang="en-US" sz="3600" b="1" dirty="0" smtClean="0"/>
              <a:t>The following question asks </a:t>
            </a:r>
            <a:r>
              <a:rPr lang="en-US" sz="3600" b="1" dirty="0"/>
              <a:t>you to match the question with the correct continent. </a:t>
            </a:r>
            <a:endParaRPr lang="en-US" sz="3600" dirty="0"/>
          </a:p>
          <a:p>
            <a:r>
              <a:rPr lang="en-US" sz="3600" b="1" dirty="0"/>
              <a:t>Think globally! </a:t>
            </a:r>
            <a:endParaRPr lang="en-US" sz="36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6186309"/>
          </a:xfrm>
          <a:prstGeom prst="rect">
            <a:avLst/>
          </a:prstGeom>
        </p:spPr>
        <p:txBody>
          <a:bodyPr wrap="square">
            <a:spAutoFit/>
          </a:bodyPr>
          <a:lstStyle/>
          <a:p>
            <a:pPr algn="ctr"/>
            <a:r>
              <a:rPr lang="en-US" sz="6600" b="1" dirty="0"/>
              <a:t>Scientists believe that about 120 million years ago, South America began to break away from which other continent?</a:t>
            </a:r>
            <a:endParaRPr lang="en-US" sz="66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b="1" dirty="0" smtClean="0">
                <a:solidFill>
                  <a:schemeClr val="bg1"/>
                </a:solidFill>
              </a:rPr>
              <a:t>The </a:t>
            </a:r>
            <a:r>
              <a:rPr lang="en-US" sz="3600" b="1" dirty="0">
                <a:solidFill>
                  <a:schemeClr val="bg1"/>
                </a:solidFill>
              </a:rPr>
              <a:t>word “avalanches” is the clue here. Knowing that an avalanches are moving masses of snow that occur in high mountains. Kansas is flat. The Rocky Mountains cover the western half of Colorado, so you correctly answer </a:t>
            </a:r>
            <a:r>
              <a:rPr lang="en-US" sz="3600" b="1" u="sng" dirty="0">
                <a:solidFill>
                  <a:schemeClr val="bg1"/>
                </a:solidFill>
              </a:rPr>
              <a:t>Colorado</a:t>
            </a:r>
            <a:r>
              <a:rPr lang="en-US" sz="3600" b="1" dirty="0">
                <a:solidFill>
                  <a:schemeClr val="bg1"/>
                </a:solidFill>
              </a:rPr>
              <a:t>.</a:t>
            </a: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smtClean="0">
                <a:solidFill>
                  <a:srgbClr val="FFFF00"/>
                </a:solidFill>
              </a:rPr>
              <a:t>How do you get to the answer</a:t>
            </a:r>
            <a:r>
              <a:rPr lang="en-US" sz="4400" b="1" i="1" dirty="0" smtClean="0">
                <a:solidFill>
                  <a:srgbClr val="FFFF00"/>
                </a:solidFill>
              </a:rPr>
              <a:t>?  </a:t>
            </a:r>
          </a:p>
        </p:txBody>
      </p:sp>
    </p:spTree>
    <p:extLst>
      <p:ext uri="{BB962C8B-B14F-4D97-AF65-F5344CB8AC3E}">
        <p14:creationId xmlns:p14="http://schemas.microsoft.com/office/powerpoint/2010/main" val="1742132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dirty="0" smtClean="0">
                <a:solidFill>
                  <a:schemeClr val="bg1"/>
                </a:solidFill>
              </a:rPr>
              <a:t>  </a:t>
            </a:r>
            <a:r>
              <a:rPr lang="en-US" sz="3600" dirty="0">
                <a:solidFill>
                  <a:schemeClr val="bg1"/>
                </a:solidFill>
              </a:rPr>
              <a:t>Your first clue may be visualizing how South America and </a:t>
            </a:r>
            <a:r>
              <a:rPr lang="en-US" sz="3600" b="1" dirty="0">
                <a:solidFill>
                  <a:schemeClr val="bg1"/>
                </a:solidFill>
              </a:rPr>
              <a:t>Africa</a:t>
            </a:r>
            <a:r>
              <a:rPr lang="en-US" sz="3600" dirty="0">
                <a:solidFill>
                  <a:schemeClr val="bg1"/>
                </a:solidFill>
              </a:rPr>
              <a:t> could fit together like pieces in a jig-saw puzzle. From learning about plate tectonics , studying the shapes of continents and their positions in relationship to each other, you correctly answer </a:t>
            </a:r>
            <a:r>
              <a:rPr lang="en-US" sz="3600" b="1" u="sng" dirty="0">
                <a:solidFill>
                  <a:schemeClr val="bg1"/>
                </a:solidFill>
              </a:rPr>
              <a:t>Africa</a:t>
            </a:r>
            <a:r>
              <a:rPr lang="en-US" sz="3600" b="1" dirty="0">
                <a:solidFill>
                  <a:schemeClr val="bg1"/>
                </a:solidFill>
              </a:rPr>
              <a:t>.</a:t>
            </a: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609600" y="838201"/>
            <a:ext cx="8077200" cy="3416320"/>
          </a:xfrm>
          <a:prstGeom prst="rect">
            <a:avLst/>
          </a:prstGeom>
        </p:spPr>
        <p:txBody>
          <a:bodyPr wrap="square">
            <a:spAutoFit/>
          </a:bodyPr>
          <a:lstStyle/>
          <a:p>
            <a:r>
              <a:rPr lang="en-US" sz="3600" b="1" dirty="0"/>
              <a:t>There are seven continents: Antarctica; Africa; Asia; Australia; Europe; North America; and South America. </a:t>
            </a:r>
          </a:p>
          <a:p>
            <a:r>
              <a:rPr lang="en-US" sz="3600" b="1" dirty="0"/>
              <a:t>The following question asks you to match the question with the correct continent. </a:t>
            </a:r>
            <a:endParaRPr lang="en-US" sz="3600" dirty="0"/>
          </a:p>
          <a:p>
            <a:r>
              <a:rPr lang="en-US" sz="3600" b="1" dirty="0"/>
              <a:t>Think globally! </a:t>
            </a:r>
            <a:endParaRPr lang="en-US" sz="36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3416320"/>
          </a:xfrm>
          <a:prstGeom prst="rect">
            <a:avLst/>
          </a:prstGeom>
        </p:spPr>
        <p:txBody>
          <a:bodyPr wrap="square">
            <a:spAutoFit/>
          </a:bodyPr>
          <a:lstStyle/>
          <a:p>
            <a:pPr algn="ctr"/>
            <a:r>
              <a:rPr lang="en-US" sz="7200" b="1" dirty="0"/>
              <a:t>Which continent produces the largest total amount of rice?</a:t>
            </a:r>
            <a:endParaRPr lang="en-US" sz="72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dirty="0">
                <a:solidFill>
                  <a:schemeClr val="bg1"/>
                </a:solidFill>
              </a:rPr>
              <a:t>Your clues here are rice and population. You probably associate rice with Chinese and Indian food. You also realize that China and India have really large populations. You correctly figure that </a:t>
            </a:r>
            <a:r>
              <a:rPr lang="en-US" sz="3600" b="1" u="sng" dirty="0">
                <a:solidFill>
                  <a:schemeClr val="bg1"/>
                </a:solidFill>
              </a:rPr>
              <a:t>Asia</a:t>
            </a:r>
            <a:r>
              <a:rPr lang="en-US" sz="3600" dirty="0">
                <a:solidFill>
                  <a:schemeClr val="bg1"/>
                </a:solidFill>
              </a:rPr>
              <a:t> would produce the largest amount of rice</a:t>
            </a:r>
            <a:r>
              <a:rPr lang="en-US" sz="3600" dirty="0">
                <a:solidFill>
                  <a:schemeClr val="bg2"/>
                </a:solidFill>
              </a:rPr>
              <a:t>!</a:t>
            </a:r>
            <a:r>
              <a:rPr lang="en-US" sz="3600" i="1" dirty="0"/>
              <a:t> </a:t>
            </a:r>
            <a:endParaRPr lang="en-US" sz="3600" b="1" dirty="0">
              <a:solidFill>
                <a:prstClr val="white"/>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914400"/>
            <a:ext cx="7772400" cy="3970318"/>
          </a:xfrm>
          <a:prstGeom prst="rect">
            <a:avLst/>
          </a:prstGeom>
        </p:spPr>
        <p:txBody>
          <a:bodyPr wrap="square">
            <a:spAutoFit/>
          </a:bodyPr>
          <a:lstStyle/>
          <a:p>
            <a:r>
              <a:rPr lang="en-US" sz="3600" b="1" dirty="0"/>
              <a:t>There are seven continents: Antarctica; Africa; Asia; Australia; Europe; North America; and South America. </a:t>
            </a:r>
          </a:p>
          <a:p>
            <a:r>
              <a:rPr lang="en-US" sz="3600" b="1" dirty="0"/>
              <a:t>The following question asks you to match the question with the correct continent. </a:t>
            </a:r>
            <a:endParaRPr lang="en-US" sz="3600" dirty="0"/>
          </a:p>
          <a:p>
            <a:r>
              <a:rPr lang="en-US" sz="3600" b="1" dirty="0"/>
              <a:t>Think globally! </a:t>
            </a:r>
            <a:endParaRPr lang="en-US" sz="36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632311"/>
          </a:xfrm>
          <a:prstGeom prst="rect">
            <a:avLst/>
          </a:prstGeom>
        </p:spPr>
        <p:txBody>
          <a:bodyPr wrap="square">
            <a:spAutoFit/>
          </a:bodyPr>
          <a:lstStyle/>
          <a:p>
            <a:pPr algn="ctr"/>
            <a:r>
              <a:rPr lang="en-US" sz="7200" b="1" dirty="0"/>
              <a:t>The Middle East serves as a crossroads between Asia, Africa, and what other continent?</a:t>
            </a:r>
            <a:endParaRPr lang="en-US" sz="72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2862322"/>
          </a:xfrm>
          <a:prstGeom prst="rect">
            <a:avLst/>
          </a:prstGeom>
        </p:spPr>
        <p:txBody>
          <a:bodyPr wrap="square">
            <a:spAutoFit/>
          </a:bodyPr>
          <a:lstStyle/>
          <a:p>
            <a:pPr algn="ctr"/>
            <a:r>
              <a:rPr lang="en-US" sz="3600" dirty="0">
                <a:solidFill>
                  <a:schemeClr val="bg1"/>
                </a:solidFill>
              </a:rPr>
              <a:t>Your clue is visualizing the eastern Mediterranean </a:t>
            </a:r>
            <a:r>
              <a:rPr lang="en-US" sz="3600" dirty="0" smtClean="0">
                <a:solidFill>
                  <a:schemeClr val="bg1"/>
                </a:solidFill>
              </a:rPr>
              <a:t>Sea, </a:t>
            </a:r>
            <a:r>
              <a:rPr lang="en-US" sz="3600" dirty="0">
                <a:solidFill>
                  <a:schemeClr val="bg1"/>
                </a:solidFill>
              </a:rPr>
              <a:t>where you see the northeast corner of Africa touching western Asia, and to north you see </a:t>
            </a:r>
            <a:r>
              <a:rPr lang="en-US" sz="3600" b="1" u="sng" dirty="0" smtClean="0">
                <a:solidFill>
                  <a:schemeClr val="bg1"/>
                </a:solidFill>
              </a:rPr>
              <a:t>Europe.</a:t>
            </a:r>
            <a:endParaRPr lang="en-US" sz="3600" b="1" u="sng"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762000" y="1371601"/>
            <a:ext cx="7924800" cy="4154984"/>
          </a:xfrm>
          <a:prstGeom prst="rect">
            <a:avLst/>
          </a:prstGeom>
        </p:spPr>
        <p:txBody>
          <a:bodyPr wrap="square">
            <a:spAutoFit/>
          </a:bodyPr>
          <a:lstStyle/>
          <a:p>
            <a:r>
              <a:rPr lang="en-US" sz="4400" b="1" dirty="0"/>
              <a:t>Physical Geography deals with the shape of the land and geographical features, like mountains, valleys, and coastlines. </a:t>
            </a:r>
            <a:r>
              <a:rPr lang="en-US" sz="4400" b="1" dirty="0" smtClean="0"/>
              <a:t>Here’s a question that relates to Physical </a:t>
            </a:r>
            <a:r>
              <a:rPr lang="en-US" sz="4400" b="1" dirty="0"/>
              <a:t>G</a:t>
            </a:r>
            <a:r>
              <a:rPr lang="en-US" sz="4400" b="1" dirty="0" smtClean="0"/>
              <a:t>eography.</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632311"/>
          </a:xfrm>
          <a:prstGeom prst="rect">
            <a:avLst/>
          </a:prstGeom>
        </p:spPr>
        <p:txBody>
          <a:bodyPr wrap="square">
            <a:spAutoFit/>
          </a:bodyPr>
          <a:lstStyle/>
          <a:p>
            <a:pPr algn="ctr"/>
            <a:r>
              <a:rPr lang="en-US" sz="6000" b="1" dirty="0"/>
              <a:t>What is the term for a part of an ocean or sea that cuts far into the bordering landmass and may contain one or more bays?</a:t>
            </a:r>
            <a:endParaRPr lang="en-US" sz="60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970318"/>
          </a:xfrm>
          <a:prstGeom prst="rect">
            <a:avLst/>
          </a:prstGeom>
        </p:spPr>
        <p:txBody>
          <a:bodyPr wrap="square">
            <a:spAutoFit/>
          </a:bodyPr>
          <a:lstStyle/>
          <a:p>
            <a:pPr algn="ctr"/>
            <a:r>
              <a:rPr lang="en-US" sz="3600" dirty="0">
                <a:solidFill>
                  <a:schemeClr val="bg1"/>
                </a:solidFill>
              </a:rPr>
              <a:t>Your clue here is where water cuts into a landmass; that’s a coastline and bays are part of a coastline. You also know that a bay is like a gulf. Since the word “bay” is used in the question, you eliminate it as a possibility and correctly answer </a:t>
            </a:r>
            <a:r>
              <a:rPr lang="en-US" sz="3600" b="1" u="sng" dirty="0">
                <a:solidFill>
                  <a:schemeClr val="bg1"/>
                </a:solidFill>
              </a:rPr>
              <a:t>gulf</a:t>
            </a:r>
            <a:r>
              <a:rPr lang="en-US" sz="3600" b="1" dirty="0">
                <a:solidFill>
                  <a:schemeClr val="bg1"/>
                </a:solidFill>
              </a:rPr>
              <a:t>.</a:t>
            </a:r>
            <a:r>
              <a:rPr lang="en-US" sz="3600" dirty="0">
                <a:solidFill>
                  <a:schemeClr val="bg1"/>
                </a:solidFill>
              </a:rPr>
              <a:t> </a:t>
            </a:r>
            <a:endParaRPr lang="en-US" sz="3600" dirty="0" smtClean="0">
              <a:solidFill>
                <a:schemeClr val="bg1"/>
              </a:solidFill>
            </a:endParaRPr>
          </a:p>
          <a:p>
            <a:pPr algn="ctr"/>
            <a:endParaRPr lang="en-US" sz="3600"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1371600" y="1905000"/>
            <a:ext cx="6781800" cy="4154984"/>
          </a:xfrm>
          <a:prstGeom prst="rect">
            <a:avLst/>
          </a:prstGeom>
        </p:spPr>
        <p:txBody>
          <a:bodyPr wrap="square">
            <a:spAutoFit/>
          </a:bodyPr>
          <a:lstStyle/>
          <a:p>
            <a:r>
              <a:rPr lang="en-US" sz="4400" dirty="0" smtClean="0"/>
              <a:t>Again, try </a:t>
            </a:r>
            <a:r>
              <a:rPr lang="en-US" sz="4400" dirty="0"/>
              <a:t>to visualize a map of the United States in your </a:t>
            </a:r>
            <a:r>
              <a:rPr lang="en-US" sz="4400" dirty="0" smtClean="0"/>
              <a:t>head. Now,  think where the weather tends to be cold and where the weather tends to be warm.</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762000" y="381000"/>
            <a:ext cx="8077200" cy="4832092"/>
          </a:xfrm>
          <a:prstGeom prst="rect">
            <a:avLst/>
          </a:prstGeom>
        </p:spPr>
        <p:txBody>
          <a:bodyPr wrap="square">
            <a:spAutoFit/>
          </a:bodyPr>
          <a:lstStyle/>
          <a:p>
            <a:r>
              <a:rPr lang="en-US" sz="4400" b="1" dirty="0"/>
              <a:t>Physical Geography deals with the shape of the land and geographical features, like mountains, valleys, and coastlines. Here’s </a:t>
            </a:r>
            <a:r>
              <a:rPr lang="en-US" sz="4400" b="1" dirty="0" smtClean="0"/>
              <a:t>another </a:t>
            </a:r>
            <a:r>
              <a:rPr lang="en-US" sz="4400" b="1" dirty="0"/>
              <a:t>question that relates to Physical Geography.</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4708981"/>
          </a:xfrm>
          <a:prstGeom prst="rect">
            <a:avLst/>
          </a:prstGeom>
        </p:spPr>
        <p:txBody>
          <a:bodyPr wrap="square">
            <a:spAutoFit/>
          </a:bodyPr>
          <a:lstStyle/>
          <a:p>
            <a:pPr algn="ctr"/>
            <a:r>
              <a:rPr lang="en-US" sz="6000" b="1" dirty="0"/>
              <a:t>The study of the processes in Earth’s atmosphere that produce day-to-day weather is called what?</a:t>
            </a:r>
            <a:endParaRPr lang="en-US" sz="60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1676400"/>
            <a:ext cx="7873287" cy="5078313"/>
          </a:xfrm>
          <a:prstGeom prst="rect">
            <a:avLst/>
          </a:prstGeom>
        </p:spPr>
        <p:txBody>
          <a:bodyPr wrap="square">
            <a:spAutoFit/>
          </a:bodyPr>
          <a:lstStyle/>
          <a:p>
            <a:pPr algn="ctr"/>
            <a:r>
              <a:rPr lang="en-US" sz="3600" dirty="0">
                <a:solidFill>
                  <a:schemeClr val="bg1"/>
                </a:solidFill>
              </a:rPr>
              <a:t>The clues are “study” and “day-to-day weather.”  You may know that when a word ends in “-ology,” like geology, it means the study of something. When you check the weather  on T.V. or radio, you usually get introduced to a “chief meteorologist…”  From all this, you can figure </a:t>
            </a:r>
            <a:r>
              <a:rPr lang="en-US" sz="3600" dirty="0" smtClean="0">
                <a:solidFill>
                  <a:schemeClr val="bg1"/>
                </a:solidFill>
              </a:rPr>
              <a:t>out </a:t>
            </a:r>
            <a:r>
              <a:rPr lang="en-US" sz="3600" dirty="0">
                <a:solidFill>
                  <a:schemeClr val="bg1"/>
                </a:solidFill>
              </a:rPr>
              <a:t>what </a:t>
            </a:r>
            <a:r>
              <a:rPr lang="en-US" sz="3600" b="1" u="sng" dirty="0">
                <a:solidFill>
                  <a:schemeClr val="bg1"/>
                </a:solidFill>
              </a:rPr>
              <a:t>meteorology</a:t>
            </a:r>
            <a:r>
              <a:rPr lang="en-US" sz="3600" dirty="0">
                <a:solidFill>
                  <a:schemeClr val="bg1"/>
                </a:solidFill>
              </a:rPr>
              <a:t> is, the study of the weather. </a:t>
            </a:r>
            <a:endParaRPr lang="en-US" sz="3600" b="1"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838200"/>
            <a:ext cx="7543800" cy="4832092"/>
          </a:xfrm>
          <a:prstGeom prst="rect">
            <a:avLst/>
          </a:prstGeom>
        </p:spPr>
        <p:txBody>
          <a:bodyPr wrap="square">
            <a:spAutoFit/>
          </a:bodyPr>
          <a:lstStyle/>
          <a:p>
            <a:r>
              <a:rPr lang="en-US" sz="4400" b="1" dirty="0"/>
              <a:t>Physical Geography deals with the shape of the land and geographical features, like mountains, valleys, and coastlines. Here’s another question that relates to Physical Geography.</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150830" y="581085"/>
            <a:ext cx="8458200" cy="4708981"/>
          </a:xfrm>
          <a:prstGeom prst="rect">
            <a:avLst/>
          </a:prstGeom>
        </p:spPr>
        <p:txBody>
          <a:bodyPr wrap="square">
            <a:spAutoFit/>
          </a:bodyPr>
          <a:lstStyle/>
          <a:p>
            <a:pPr algn="ctr"/>
            <a:r>
              <a:rPr lang="en-US" sz="6000" b="1" dirty="0"/>
              <a:t>What term is used for the often triangular-shaped deposit of sediment sometimes found at the mouth of a river. </a:t>
            </a:r>
            <a:endParaRPr lang="en-US" sz="60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4524315"/>
          </a:xfrm>
          <a:prstGeom prst="rect">
            <a:avLst/>
          </a:prstGeom>
        </p:spPr>
        <p:txBody>
          <a:bodyPr wrap="square">
            <a:spAutoFit/>
          </a:bodyPr>
          <a:lstStyle/>
          <a:p>
            <a:pPr algn="ctr"/>
            <a:r>
              <a:rPr lang="en-US" sz="3600" dirty="0">
                <a:solidFill>
                  <a:schemeClr val="bg1"/>
                </a:solidFill>
              </a:rPr>
              <a:t>You may have studied ancient Egypt and know the longest river in Africa is the Nile and visualize the triangle-shaped area at its mouth, called the Nile Delta. You may also remember the mouth of the Mississippi River is an important area in American culture, called, the Mississippi Delta. So the answer must be </a:t>
            </a:r>
            <a:r>
              <a:rPr lang="en-US" sz="3600" b="1" u="sng" dirty="0">
                <a:solidFill>
                  <a:schemeClr val="bg1"/>
                </a:solidFill>
              </a:rPr>
              <a:t>delta.</a:t>
            </a: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838200"/>
            <a:ext cx="6705600" cy="5509200"/>
          </a:xfrm>
          <a:prstGeom prst="rect">
            <a:avLst/>
          </a:prstGeom>
        </p:spPr>
        <p:txBody>
          <a:bodyPr wrap="square">
            <a:spAutoFit/>
          </a:bodyPr>
          <a:lstStyle/>
          <a:p>
            <a:r>
              <a:rPr lang="en-US" sz="4400" b="1" dirty="0"/>
              <a:t>World Geography draws upon your general knowledge of the world. There’s a lot of information to draw from. This kind of question is not easy, but often you can follow clues to </a:t>
            </a:r>
            <a:r>
              <a:rPr lang="en-US" sz="4400" b="1" dirty="0" smtClean="0"/>
              <a:t>get to the </a:t>
            </a:r>
            <a:r>
              <a:rPr lang="en-US" sz="4400" b="1" dirty="0"/>
              <a:t>right answer.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909310"/>
          </a:xfrm>
          <a:prstGeom prst="rect">
            <a:avLst/>
          </a:prstGeom>
        </p:spPr>
        <p:txBody>
          <a:bodyPr wrap="square">
            <a:spAutoFit/>
          </a:bodyPr>
          <a:lstStyle/>
          <a:p>
            <a:pPr algn="ctr"/>
            <a:r>
              <a:rPr lang="en-US" sz="5400" b="1" dirty="0"/>
              <a:t>The Vistula River and </a:t>
            </a:r>
            <a:r>
              <a:rPr lang="en-US" sz="5400" b="1" dirty="0" err="1"/>
              <a:t>Bialowieza</a:t>
            </a:r>
            <a:r>
              <a:rPr lang="en-US" sz="5400" b="1" dirty="0"/>
              <a:t> National Park—northern Europe’s largest area of virgin forest and home to the European bison---are in which country?</a:t>
            </a:r>
            <a:endParaRPr lang="en-US" sz="54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4524315"/>
          </a:xfrm>
          <a:prstGeom prst="rect">
            <a:avLst/>
          </a:prstGeom>
        </p:spPr>
        <p:txBody>
          <a:bodyPr wrap="square">
            <a:spAutoFit/>
          </a:bodyPr>
          <a:lstStyle/>
          <a:p>
            <a:pPr algn="ctr"/>
            <a:r>
              <a:rPr lang="en-US" sz="3600" dirty="0">
                <a:solidFill>
                  <a:schemeClr val="bg1"/>
                </a:solidFill>
              </a:rPr>
              <a:t>Here is where you might want to ask the moderator to spell a word. The spelling and the pronunciation are clues to the country. You know it’s in northern Europe. You may know the location of the Vistula River. From the sounds of the names and the northern European location, you can correctly identify the country as </a:t>
            </a:r>
            <a:r>
              <a:rPr lang="en-US" sz="3600" b="1" u="sng" dirty="0">
                <a:solidFill>
                  <a:schemeClr val="bg1"/>
                </a:solidFill>
              </a:rPr>
              <a:t>Poland</a:t>
            </a:r>
            <a:r>
              <a:rPr lang="en-US" sz="3600" b="1" dirty="0">
                <a:solidFill>
                  <a:schemeClr val="bg1"/>
                </a:solidFill>
              </a:rPr>
              <a:t>.</a:t>
            </a: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838200"/>
            <a:ext cx="6934200" cy="5509200"/>
          </a:xfrm>
          <a:prstGeom prst="rect">
            <a:avLst/>
          </a:prstGeom>
        </p:spPr>
        <p:txBody>
          <a:bodyPr wrap="square">
            <a:spAutoFit/>
          </a:bodyPr>
          <a:lstStyle/>
          <a:p>
            <a:r>
              <a:rPr lang="en-US" sz="4400" b="1" dirty="0"/>
              <a:t>World Geography draws upon your general knowledge of the world. There’s a lot of information to draw from. This kind of question is not easy, but often you can follow clues to get to the right answer.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632311"/>
          </a:xfrm>
          <a:prstGeom prst="rect">
            <a:avLst/>
          </a:prstGeom>
        </p:spPr>
        <p:txBody>
          <a:bodyPr wrap="square">
            <a:spAutoFit/>
          </a:bodyPr>
          <a:lstStyle/>
          <a:p>
            <a:pPr algn="ctr"/>
            <a:r>
              <a:rPr lang="en-US" sz="7200" b="1" dirty="0" smtClean="0">
                <a:solidFill>
                  <a:schemeClr val="tx2">
                    <a:lumMod val="50000"/>
                  </a:schemeClr>
                </a:solidFill>
              </a:rPr>
              <a:t>Which state has a climate suitable for growing citrus fruits—California or Maine?</a:t>
            </a:r>
            <a:endParaRPr lang="en-US" sz="7200" b="1" dirty="0">
              <a:solidFill>
                <a:schemeClr val="tx2">
                  <a:lumMod val="50000"/>
                </a:scheme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9791706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170646"/>
          </a:xfrm>
          <a:prstGeom prst="rect">
            <a:avLst/>
          </a:prstGeom>
        </p:spPr>
        <p:txBody>
          <a:bodyPr wrap="square">
            <a:spAutoFit/>
          </a:bodyPr>
          <a:lstStyle/>
          <a:p>
            <a:pPr algn="ctr"/>
            <a:r>
              <a:rPr lang="en-US" sz="6600" b="1" dirty="0"/>
              <a:t>Which Canadian province produces more than half of the country’s manufactured goods?</a:t>
            </a:r>
            <a:endParaRPr lang="en-US" sz="66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4524315"/>
          </a:xfrm>
          <a:prstGeom prst="rect">
            <a:avLst/>
          </a:prstGeom>
        </p:spPr>
        <p:txBody>
          <a:bodyPr wrap="square">
            <a:spAutoFit/>
          </a:bodyPr>
          <a:lstStyle/>
          <a:p>
            <a:pPr algn="ctr"/>
            <a:r>
              <a:rPr lang="en-US" sz="3600" dirty="0">
                <a:solidFill>
                  <a:schemeClr val="bg1"/>
                </a:solidFill>
              </a:rPr>
              <a:t>Using your </a:t>
            </a:r>
            <a:r>
              <a:rPr lang="en-US" sz="3600" dirty="0" smtClean="0">
                <a:solidFill>
                  <a:schemeClr val="bg1"/>
                </a:solidFill>
              </a:rPr>
              <a:t>“mental map” </a:t>
            </a:r>
            <a:r>
              <a:rPr lang="en-US" sz="3600" dirty="0">
                <a:solidFill>
                  <a:schemeClr val="bg1"/>
                </a:solidFill>
              </a:rPr>
              <a:t>of North America and New England’s closeness to Canada, you figure that Ontario borders all the Great Lakes and has access to the St. Lawrence Seaway. This puts it in a better position than any other Canadian province for manufacturing and exporting goods. So you correctly answer </a:t>
            </a:r>
            <a:r>
              <a:rPr lang="en-US" sz="3600" b="1" u="sng" dirty="0">
                <a:solidFill>
                  <a:schemeClr val="bg1"/>
                </a:solidFill>
              </a:rPr>
              <a:t>Ontario</a:t>
            </a:r>
            <a:r>
              <a:rPr lang="en-US" sz="3600" b="1" dirty="0">
                <a:solidFill>
                  <a:schemeClr val="bg1"/>
                </a:solidFill>
              </a:rPr>
              <a:t>.</a:t>
            </a: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762000"/>
            <a:ext cx="7162800" cy="5509200"/>
          </a:xfrm>
          <a:prstGeom prst="rect">
            <a:avLst/>
          </a:prstGeom>
        </p:spPr>
        <p:txBody>
          <a:bodyPr wrap="square">
            <a:spAutoFit/>
          </a:bodyPr>
          <a:lstStyle/>
          <a:p>
            <a:r>
              <a:rPr lang="en-US" sz="4400" b="1" dirty="0"/>
              <a:t>World Geography draws upon your general knowledge of the world. There’s a lot of information to draw from. This kind of question is not easy, but often you can follow clues to get to the right answer.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632311"/>
          </a:xfrm>
          <a:prstGeom prst="rect">
            <a:avLst/>
          </a:prstGeom>
        </p:spPr>
        <p:txBody>
          <a:bodyPr wrap="square">
            <a:spAutoFit/>
          </a:bodyPr>
          <a:lstStyle/>
          <a:p>
            <a:pPr algn="ctr"/>
            <a:r>
              <a:rPr lang="en-US" sz="6000" b="1" dirty="0"/>
              <a:t>The Gaza Strip and the West Bank are territories bordering what country on the Mediterranean coast of the Middle East, or Southwest Asia?</a:t>
            </a:r>
            <a:endParaRPr lang="en-US" sz="60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522714" y="2133600"/>
            <a:ext cx="8001000" cy="2862322"/>
          </a:xfrm>
          <a:prstGeom prst="rect">
            <a:avLst/>
          </a:prstGeom>
        </p:spPr>
        <p:txBody>
          <a:bodyPr wrap="square">
            <a:spAutoFit/>
          </a:bodyPr>
          <a:lstStyle/>
          <a:p>
            <a:pPr algn="ctr"/>
            <a:r>
              <a:rPr lang="en-US" sz="3600" dirty="0">
                <a:solidFill>
                  <a:schemeClr val="bg1"/>
                </a:solidFill>
              </a:rPr>
              <a:t>With this question </a:t>
            </a:r>
            <a:r>
              <a:rPr lang="en-US" sz="3600" dirty="0" smtClean="0">
                <a:solidFill>
                  <a:schemeClr val="bg1"/>
                </a:solidFill>
              </a:rPr>
              <a:t>it is </a:t>
            </a:r>
            <a:r>
              <a:rPr lang="en-US" sz="3600" dirty="0">
                <a:solidFill>
                  <a:schemeClr val="bg1"/>
                </a:solidFill>
              </a:rPr>
              <a:t>helpful to be up on current events in the news.  You’ve probably heard these two territories mentioned in relationship to the country of </a:t>
            </a:r>
            <a:r>
              <a:rPr lang="en-US" sz="3600" b="1" u="sng" dirty="0">
                <a:solidFill>
                  <a:schemeClr val="bg1"/>
                </a:solidFill>
              </a:rPr>
              <a:t>Israel</a:t>
            </a:r>
            <a:r>
              <a:rPr lang="en-US" sz="3600" b="1" dirty="0">
                <a:solidFill>
                  <a:schemeClr val="bg1"/>
                </a:solidFill>
              </a:rPr>
              <a:t>, </a:t>
            </a:r>
            <a:r>
              <a:rPr lang="en-US" sz="3600" dirty="0">
                <a:solidFill>
                  <a:schemeClr val="bg1"/>
                </a:solidFill>
              </a:rPr>
              <a:t>and that’s the answer! </a:t>
            </a:r>
            <a:endParaRPr lang="en-US" sz="3600" b="1"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676401" y="2362200"/>
            <a:ext cx="5257800" cy="1446550"/>
          </a:xfrm>
          <a:prstGeom prst="rect">
            <a:avLst/>
          </a:prstGeom>
        </p:spPr>
        <p:txBody>
          <a:bodyPr wrap="square">
            <a:spAutoFit/>
          </a:bodyPr>
          <a:lstStyle/>
          <a:p>
            <a:r>
              <a:rPr lang="en-US" sz="4400" b="1" dirty="0"/>
              <a:t>Here’s a </a:t>
            </a:r>
            <a:r>
              <a:rPr lang="en-US" sz="4400" b="1" dirty="0" smtClean="0"/>
              <a:t>“grab-bag” question.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4708981"/>
          </a:xfrm>
          <a:prstGeom prst="rect">
            <a:avLst/>
          </a:prstGeom>
        </p:spPr>
        <p:txBody>
          <a:bodyPr wrap="square">
            <a:spAutoFit/>
          </a:bodyPr>
          <a:lstStyle/>
          <a:p>
            <a:pPr algn="ctr"/>
            <a:r>
              <a:rPr lang="en-US" sz="6000" b="1" dirty="0"/>
              <a:t>The North Atlantic Ocean current brings warm waters from the tropical Caribbean Sea to the west coast of which continent?</a:t>
            </a:r>
            <a:endParaRPr lang="en-US" sz="60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3416320"/>
          </a:xfrm>
          <a:prstGeom prst="rect">
            <a:avLst/>
          </a:prstGeom>
        </p:spPr>
        <p:txBody>
          <a:bodyPr wrap="square">
            <a:spAutoFit/>
          </a:bodyPr>
          <a:lstStyle/>
          <a:p>
            <a:pPr algn="ctr"/>
            <a:r>
              <a:rPr lang="en-US" sz="3600" dirty="0" smtClean="0">
                <a:solidFill>
                  <a:schemeClr val="bg1"/>
                </a:solidFill>
              </a:rPr>
              <a:t>From </a:t>
            </a:r>
            <a:r>
              <a:rPr lang="en-US" sz="3600" dirty="0">
                <a:solidFill>
                  <a:schemeClr val="bg1"/>
                </a:solidFill>
              </a:rPr>
              <a:t>studying physical maps you know that the North Atlantic is the area of the Atlantic Ocean that lies north of the Equator and that the entire west coast of Europe borders the North Atlantic, so you correctly answer </a:t>
            </a:r>
            <a:r>
              <a:rPr lang="en-US" sz="3600" b="1" u="sng" dirty="0">
                <a:solidFill>
                  <a:schemeClr val="bg1"/>
                </a:solidFill>
              </a:rPr>
              <a:t>Europe</a:t>
            </a:r>
            <a:r>
              <a:rPr lang="en-US" sz="3600" dirty="0">
                <a:solidFill>
                  <a:schemeClr val="bg1"/>
                </a:solidFill>
              </a:rPr>
              <a:t>.</a:t>
            </a:r>
            <a:endParaRPr lang="en-US" sz="3600" b="1"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685800" y="1600200"/>
            <a:ext cx="7162800" cy="1446550"/>
          </a:xfrm>
          <a:prstGeom prst="rect">
            <a:avLst/>
          </a:prstGeom>
        </p:spPr>
        <p:txBody>
          <a:bodyPr wrap="square">
            <a:spAutoFit/>
          </a:bodyPr>
          <a:lstStyle/>
          <a:p>
            <a:r>
              <a:rPr lang="en-US" sz="4400" b="1" dirty="0"/>
              <a:t>Here’s </a:t>
            </a:r>
            <a:r>
              <a:rPr lang="en-US" sz="4400" b="1" dirty="0" smtClean="0"/>
              <a:t>another </a:t>
            </a:r>
          </a:p>
          <a:p>
            <a:r>
              <a:rPr lang="en-US" sz="4400" b="1" dirty="0" smtClean="0"/>
              <a:t>“</a:t>
            </a:r>
            <a:r>
              <a:rPr lang="en-US" sz="4400" b="1" dirty="0"/>
              <a:t>grab-bag” question</a:t>
            </a:r>
            <a:r>
              <a:rPr lang="en-US" b="1" dirty="0"/>
              <a:t>. </a:t>
            </a:r>
            <a:endParaRPr lang="en-US"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
        <p:nvSpPr>
          <p:cNvPr id="3" name="Rectangle 2"/>
          <p:cNvSpPr/>
          <p:nvPr/>
        </p:nvSpPr>
        <p:spPr>
          <a:xfrm>
            <a:off x="768142" y="381001"/>
            <a:ext cx="7766258" cy="5078313"/>
          </a:xfrm>
          <a:prstGeom prst="rect">
            <a:avLst/>
          </a:prstGeom>
        </p:spPr>
        <p:txBody>
          <a:bodyPr wrap="square">
            <a:spAutoFit/>
          </a:bodyPr>
          <a:lstStyle/>
          <a:p>
            <a:r>
              <a:rPr lang="en-US" sz="5400" b="1" dirty="0"/>
              <a:t>To visit the ruins of Persepolis, the ancient ceremonial capital of Persia, you would have to travel to what present-day country?</a:t>
            </a:r>
            <a:endParaRPr lang="en-US" sz="5400" dirty="0"/>
          </a:p>
        </p:txBody>
      </p:sp>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2862322"/>
          </a:xfrm>
          <a:prstGeom prst="rect">
            <a:avLst/>
          </a:prstGeom>
        </p:spPr>
        <p:txBody>
          <a:bodyPr wrap="square">
            <a:spAutoFit/>
          </a:bodyPr>
          <a:lstStyle/>
          <a:p>
            <a:pPr algn="ctr"/>
            <a:r>
              <a:rPr lang="en-US" sz="3600" b="1" dirty="0" smtClean="0">
                <a:solidFill>
                  <a:schemeClr val="bg1"/>
                </a:solidFill>
              </a:rPr>
              <a:t>You know that oranges  and grapefruit are citrus fruits and that they grow in warm places. Since California’s climate is definitely warmer and sunnier than Maine’s, you correctly answer</a:t>
            </a:r>
            <a:r>
              <a:rPr lang="en-US" sz="3600" b="1" u="sng" dirty="0" smtClean="0">
                <a:solidFill>
                  <a:schemeClr val="bg1"/>
                </a:solidFill>
              </a:rPr>
              <a:t> </a:t>
            </a:r>
            <a:r>
              <a:rPr lang="en-US" sz="3600" u="sng" dirty="0" smtClean="0">
                <a:solidFill>
                  <a:schemeClr val="bg1"/>
                </a:solidFill>
              </a:rPr>
              <a:t>California</a:t>
            </a:r>
            <a:r>
              <a:rPr lang="en-US" sz="3600" dirty="0" smtClean="0">
                <a:solidFill>
                  <a:schemeClr val="bg1"/>
                </a:solidFill>
              </a:rPr>
              <a:t>.</a:t>
            </a:r>
            <a:endParaRPr lang="en-US" sz="3600"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smtClean="0">
                <a:solidFill>
                  <a:srgbClr val="FFFF00"/>
                </a:solidFill>
              </a:rPr>
              <a:t>How do you get to the answer</a:t>
            </a:r>
            <a:r>
              <a:rPr lang="en-US" sz="4400" b="1" i="1" dirty="0" smtClean="0">
                <a:solidFill>
                  <a:srgbClr val="FFFF00"/>
                </a:solidFill>
              </a:rPr>
              <a:t>?  </a:t>
            </a:r>
          </a:p>
        </p:txBody>
      </p:sp>
    </p:spTree>
    <p:extLst>
      <p:ext uri="{BB962C8B-B14F-4D97-AF65-F5344CB8AC3E}">
        <p14:creationId xmlns:p14="http://schemas.microsoft.com/office/powerpoint/2010/main" val="1969033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2308324"/>
          </a:xfrm>
          <a:prstGeom prst="rect">
            <a:avLst/>
          </a:prstGeom>
        </p:spPr>
        <p:txBody>
          <a:bodyPr wrap="square">
            <a:spAutoFit/>
          </a:bodyPr>
          <a:lstStyle/>
          <a:p>
            <a:pPr algn="ctr"/>
            <a:r>
              <a:rPr lang="en-US" sz="3600" dirty="0" smtClean="0">
                <a:solidFill>
                  <a:schemeClr val="bg1"/>
                </a:solidFill>
              </a:rPr>
              <a:t> </a:t>
            </a:r>
            <a:r>
              <a:rPr lang="en-US" sz="3600" dirty="0">
                <a:solidFill>
                  <a:schemeClr val="bg1"/>
                </a:solidFill>
              </a:rPr>
              <a:t>From the news, you may know the location of the Persian Gulf. This strategic gulf gets its name from the ancient country to the north, </a:t>
            </a:r>
            <a:r>
              <a:rPr lang="en-US" sz="3600" dirty="0" smtClean="0">
                <a:solidFill>
                  <a:schemeClr val="bg1"/>
                </a:solidFill>
              </a:rPr>
              <a:t>which is </a:t>
            </a:r>
            <a:r>
              <a:rPr lang="en-US" sz="3600" dirty="0">
                <a:solidFill>
                  <a:schemeClr val="bg1"/>
                </a:solidFill>
              </a:rPr>
              <a:t>now </a:t>
            </a:r>
            <a:r>
              <a:rPr lang="en-US" sz="3600" b="1" u="sng" dirty="0">
                <a:solidFill>
                  <a:schemeClr val="bg1"/>
                </a:solidFill>
              </a:rPr>
              <a:t>Iran</a:t>
            </a:r>
            <a:r>
              <a:rPr lang="en-US" sz="3600" b="1" dirty="0">
                <a:solidFill>
                  <a:schemeClr val="bg1"/>
                </a:solidFill>
              </a:rPr>
              <a:t>.</a:t>
            </a:r>
            <a:r>
              <a:rPr lang="en-US" sz="3600" dirty="0">
                <a:solidFill>
                  <a:schemeClr val="bg1"/>
                </a:solidFill>
              </a:rPr>
              <a:t> </a:t>
            </a:r>
            <a:endParaRPr lang="en-US" sz="3600" b="1"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1066800"/>
            <a:ext cx="7924800" cy="2123658"/>
          </a:xfrm>
          <a:prstGeom prst="rect">
            <a:avLst/>
          </a:prstGeom>
        </p:spPr>
        <p:txBody>
          <a:bodyPr wrap="square">
            <a:spAutoFit/>
          </a:bodyPr>
          <a:lstStyle/>
          <a:p>
            <a:r>
              <a:rPr lang="en-US" sz="6600" b="1" dirty="0"/>
              <a:t>Here’s </a:t>
            </a:r>
            <a:r>
              <a:rPr lang="en-US" sz="6600" b="1" dirty="0" smtClean="0"/>
              <a:t>one last </a:t>
            </a:r>
            <a:endParaRPr lang="en-US" sz="6600" b="1" dirty="0"/>
          </a:p>
          <a:p>
            <a:r>
              <a:rPr lang="en-US" sz="6600" b="1" dirty="0"/>
              <a:t>“grab-bag” question. </a:t>
            </a:r>
            <a:endParaRPr lang="en-US" sz="66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5632311"/>
          </a:xfrm>
          <a:prstGeom prst="rect">
            <a:avLst/>
          </a:prstGeom>
        </p:spPr>
        <p:txBody>
          <a:bodyPr wrap="square">
            <a:spAutoFit/>
          </a:bodyPr>
          <a:lstStyle/>
          <a:p>
            <a:pPr algn="ctr"/>
            <a:r>
              <a:rPr lang="en-US" sz="7200" b="1" dirty="0"/>
              <a:t>Back in the USA, which state is made up of eight main islands---Hawaii or Rhode Island?</a:t>
            </a:r>
            <a:endParaRPr lang="en-US" sz="72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1788810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2308324"/>
          </a:xfrm>
          <a:prstGeom prst="rect">
            <a:avLst/>
          </a:prstGeom>
        </p:spPr>
        <p:txBody>
          <a:bodyPr wrap="square">
            <a:spAutoFit/>
          </a:bodyPr>
          <a:lstStyle/>
          <a:p>
            <a:pPr algn="ctr"/>
            <a:r>
              <a:rPr lang="en-US" sz="3600" dirty="0">
                <a:solidFill>
                  <a:schemeClr val="bg1"/>
                </a:solidFill>
              </a:rPr>
              <a:t>This may look at first like a trick question, but most of Rhode Island isn’t islands. </a:t>
            </a:r>
            <a:r>
              <a:rPr lang="en-US" sz="3600" b="1" u="sng" dirty="0">
                <a:solidFill>
                  <a:schemeClr val="bg1"/>
                </a:solidFill>
              </a:rPr>
              <a:t>Hawaii</a:t>
            </a:r>
            <a:r>
              <a:rPr lang="en-US" sz="3600" b="1" dirty="0">
                <a:solidFill>
                  <a:schemeClr val="bg1"/>
                </a:solidFill>
              </a:rPr>
              <a:t> </a:t>
            </a:r>
            <a:r>
              <a:rPr lang="en-US" sz="3600" dirty="0">
                <a:solidFill>
                  <a:schemeClr val="bg1"/>
                </a:solidFill>
              </a:rPr>
              <a:t>is the state made up of eight main islands. </a:t>
            </a:r>
            <a:endParaRPr lang="en-US" sz="3600" b="1"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2300908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1143000"/>
            <a:ext cx="6781800" cy="4154984"/>
          </a:xfrm>
          <a:prstGeom prst="rect">
            <a:avLst/>
          </a:prstGeom>
        </p:spPr>
        <p:txBody>
          <a:bodyPr wrap="square">
            <a:spAutoFit/>
          </a:bodyPr>
          <a:lstStyle/>
          <a:p>
            <a:r>
              <a:rPr lang="en-US" sz="4400" b="1" dirty="0"/>
              <a:t>In final rounds of a </a:t>
            </a:r>
            <a:r>
              <a:rPr lang="en-US" sz="4400" b="1" dirty="0" smtClean="0"/>
              <a:t>Geo Bee competition, </a:t>
            </a:r>
            <a:r>
              <a:rPr lang="en-US" sz="4400" b="1" dirty="0"/>
              <a:t>students are often asked questions based on their on-the-spot reading of a map. Here’s a map of the U.S. </a:t>
            </a:r>
            <a:r>
              <a:rPr lang="en-US" sz="4400" b="1" dirty="0" smtClean="0"/>
              <a:t>and a question.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Owner\AppData\Local\Microsoft\Windows\Temporary Internet Files\Content.IE5\A6J9WN8Y\MC900189571[2].jp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838200"/>
            <a:ext cx="6096000" cy="4343400"/>
          </a:xfrm>
          <a:prstGeom prst="rect">
            <a:avLst/>
          </a:prstGeom>
          <a:noFill/>
          <a:ln>
            <a:noFill/>
          </a:ln>
        </p:spPr>
      </p:pic>
    </p:spTree>
    <p:extLst>
      <p:ext uri="{BB962C8B-B14F-4D97-AF65-F5344CB8AC3E}">
        <p14:creationId xmlns:p14="http://schemas.microsoft.com/office/powerpoint/2010/main" val="3664990335"/>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4524315"/>
          </a:xfrm>
          <a:prstGeom prst="rect">
            <a:avLst/>
          </a:prstGeom>
        </p:spPr>
        <p:txBody>
          <a:bodyPr wrap="square">
            <a:spAutoFit/>
          </a:bodyPr>
          <a:lstStyle/>
          <a:p>
            <a:pPr algn="ctr"/>
            <a:r>
              <a:rPr lang="en-US" sz="7200" b="1" dirty="0"/>
              <a:t>Texas, Louisiana, Mississippi, Alabama, and Florida border what body of water?</a:t>
            </a:r>
            <a:endParaRPr lang="en-US" sz="7200"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93472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650427" y="2133600"/>
            <a:ext cx="8001000" cy="2308324"/>
          </a:xfrm>
          <a:prstGeom prst="rect">
            <a:avLst/>
          </a:prstGeom>
        </p:spPr>
        <p:txBody>
          <a:bodyPr wrap="square">
            <a:spAutoFit/>
          </a:bodyPr>
          <a:lstStyle/>
          <a:p>
            <a:pPr algn="ctr"/>
            <a:r>
              <a:rPr lang="en-US" sz="3600" dirty="0">
                <a:solidFill>
                  <a:schemeClr val="bg1"/>
                </a:solidFill>
              </a:rPr>
              <a:t>First you have to locate the states, using their abbreviations. Once you have done that the Gulf of Mexico touches all five of them. It’s the </a:t>
            </a:r>
            <a:r>
              <a:rPr lang="en-US" sz="3600" b="1" u="sng" dirty="0">
                <a:solidFill>
                  <a:schemeClr val="bg1"/>
                </a:solidFill>
              </a:rPr>
              <a:t>Gulf of </a:t>
            </a:r>
            <a:r>
              <a:rPr lang="en-US" sz="3600" b="1" u="sng" dirty="0" smtClean="0">
                <a:solidFill>
                  <a:schemeClr val="bg1"/>
                </a:solidFill>
              </a:rPr>
              <a:t>Mexico.</a:t>
            </a:r>
            <a:endParaRPr lang="en-US" sz="3600" b="1" u="sng" dirty="0">
              <a:solidFill>
                <a:schemeClr val="bg1"/>
              </a:solidFill>
            </a:endParaRPr>
          </a:p>
        </p:txBody>
      </p:sp>
      <p:sp>
        <p:nvSpPr>
          <p:cNvPr id="3" name="Rectangle 2"/>
          <p:cNvSpPr/>
          <p:nvPr/>
        </p:nvSpPr>
        <p:spPr>
          <a:xfrm>
            <a:off x="783838" y="609600"/>
            <a:ext cx="7739876" cy="769441"/>
          </a:xfrm>
          <a:prstGeom prst="rect">
            <a:avLst/>
          </a:prstGeom>
        </p:spPr>
        <p:txBody>
          <a:bodyPr wrap="none">
            <a:spAutoFit/>
          </a:bodyPr>
          <a:lstStyle/>
          <a:p>
            <a:r>
              <a:rPr lang="en-US" sz="4400" b="1" i="1" u="sng" dirty="0">
                <a:solidFill>
                  <a:srgbClr val="FFFF00"/>
                </a:solidFill>
              </a:rPr>
              <a:t>How do you get to the answer</a:t>
            </a:r>
            <a:r>
              <a:rPr lang="en-US" sz="4400" b="1" i="1" dirty="0">
                <a:solidFill>
                  <a:srgbClr val="FFFF00"/>
                </a:solidFill>
              </a:rPr>
              <a:t>?  </a:t>
            </a:r>
          </a:p>
        </p:txBody>
      </p:sp>
    </p:spTree>
    <p:extLst>
      <p:ext uri="{BB962C8B-B14F-4D97-AF65-F5344CB8AC3E}">
        <p14:creationId xmlns:p14="http://schemas.microsoft.com/office/powerpoint/2010/main" val="3360381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1102816"/>
            <a:ext cx="7772400" cy="4154984"/>
          </a:xfrm>
          <a:prstGeom prst="rect">
            <a:avLst/>
          </a:prstGeom>
        </p:spPr>
        <p:txBody>
          <a:bodyPr wrap="square">
            <a:spAutoFit/>
          </a:bodyPr>
          <a:lstStyle/>
          <a:p>
            <a:r>
              <a:rPr lang="en-US" sz="4400" b="1" dirty="0"/>
              <a:t>In final rounds of a Geo Bee competition, students are often asked questions based on their on-the-spot reading of a map. Here’s a map of the U.S. and a question.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Owner\AppData\Local\Microsoft\Windows\Temporary Internet Files\Content.IE5\A6J9WN8Y\MC900189571[2].jp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43000"/>
            <a:ext cx="6019800" cy="4419600"/>
          </a:xfrm>
          <a:prstGeom prst="rect">
            <a:avLst/>
          </a:prstGeom>
          <a:noFill/>
          <a:ln>
            <a:noFill/>
          </a:ln>
        </p:spPr>
      </p:pic>
    </p:spTree>
    <p:extLst>
      <p:ext uri="{BB962C8B-B14F-4D97-AF65-F5344CB8AC3E}">
        <p14:creationId xmlns:p14="http://schemas.microsoft.com/office/powerpoint/2010/main" val="22053449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1600200" y="990600"/>
            <a:ext cx="5638800" cy="3477875"/>
          </a:xfrm>
          <a:prstGeom prst="rect">
            <a:avLst/>
          </a:prstGeom>
        </p:spPr>
        <p:txBody>
          <a:bodyPr wrap="square">
            <a:spAutoFit/>
          </a:bodyPr>
          <a:lstStyle/>
          <a:p>
            <a:r>
              <a:rPr lang="en-US" sz="4400" dirty="0" smtClean="0"/>
              <a:t>Keep that </a:t>
            </a:r>
            <a:r>
              <a:rPr lang="en-US" sz="4400" dirty="0"/>
              <a:t>map of the United States in your </a:t>
            </a:r>
            <a:r>
              <a:rPr lang="en-US" sz="4400" dirty="0" smtClean="0"/>
              <a:t>head</a:t>
            </a:r>
            <a:r>
              <a:rPr lang="en-US" sz="4400" dirty="0"/>
              <a:t> </a:t>
            </a:r>
            <a:r>
              <a:rPr lang="en-US" sz="4400" dirty="0" smtClean="0"/>
              <a:t>and visualize the location of the Great Lakes. </a:t>
            </a:r>
            <a:endParaRPr lang="en-US" sz="4400" dirty="0"/>
          </a:p>
        </p:txBody>
      </p:sp>
    </p:spTree>
    <p:extLst>
      <p:ext uri="{BB962C8B-B14F-4D97-AF65-F5344CB8AC3E}">
        <p14:creationId xmlns:p14="http://schemas.microsoft.com/office/powerpoint/2010/main" val="1370040259"/>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762000" y="381000"/>
            <a:ext cx="7772400" cy="4524315"/>
          </a:xfrm>
          <a:prstGeom prst="rect">
            <a:avLst/>
          </a:prstGeom>
        </p:spPr>
        <p:txBody>
          <a:bodyPr wrap="square">
            <a:spAutoFit/>
          </a:bodyPr>
          <a:lstStyle/>
          <a:p>
            <a:r>
              <a:rPr lang="en-US" sz="7200" b="1" dirty="0"/>
              <a:t>What is the northernmost city shown on the west coast of this map?</a:t>
            </a:r>
            <a:endParaRPr lang="en-US" sz="7200" dirty="0"/>
          </a:p>
        </p:txBody>
      </p:sp>
      <p:pic>
        <p:nvPicPr>
          <p:cNvPr id="3" name="Picture 2"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pic>
        <p:nvPicPr>
          <p:cNvPr id="4" name="Picture 3"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799"/>
            <a:ext cx="1359315" cy="1495425"/>
          </a:xfrm>
          <a:prstGeom prst="rect">
            <a:avLst/>
          </a:prstGeom>
          <a:noFill/>
          <a:ln>
            <a:noFill/>
          </a:ln>
        </p:spPr>
      </p:pic>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240885" y="5410199"/>
            <a:ext cx="1359315" cy="1495425"/>
          </a:xfrm>
          <a:prstGeom prst="rect">
            <a:avLst/>
          </a:prstGeom>
          <a:noFill/>
          <a:ln>
            <a:noFill/>
          </a:ln>
        </p:spPr>
      </p:pic>
    </p:spTree>
    <p:extLst>
      <p:ext uri="{BB962C8B-B14F-4D97-AF65-F5344CB8AC3E}">
        <p14:creationId xmlns:p14="http://schemas.microsoft.com/office/powerpoint/2010/main" val="2830059199"/>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Rectangle 1"/>
          <p:cNvSpPr/>
          <p:nvPr/>
        </p:nvSpPr>
        <p:spPr>
          <a:xfrm>
            <a:off x="762000" y="381000"/>
            <a:ext cx="7543800" cy="769441"/>
          </a:xfrm>
          <a:prstGeom prst="rect">
            <a:avLst/>
          </a:prstGeom>
        </p:spPr>
        <p:txBody>
          <a:bodyPr wrap="square">
            <a:spAutoFit/>
          </a:bodyPr>
          <a:lstStyle/>
          <a:p>
            <a:r>
              <a:rPr lang="en-US" sz="4000" b="1" i="1" u="sng" dirty="0">
                <a:solidFill>
                  <a:srgbClr val="FFFF00"/>
                </a:solidFill>
              </a:rPr>
              <a:t>How</a:t>
            </a:r>
            <a:r>
              <a:rPr lang="en-US" sz="4400" b="1" i="1" u="sng" dirty="0">
                <a:solidFill>
                  <a:srgbClr val="FFFF00"/>
                </a:solidFill>
              </a:rPr>
              <a:t> do you get to </a:t>
            </a:r>
            <a:r>
              <a:rPr lang="en-US" sz="4400" b="1" i="1" u="sng" dirty="0" smtClean="0">
                <a:solidFill>
                  <a:srgbClr val="FFFF00"/>
                </a:solidFill>
              </a:rPr>
              <a:t>the answer</a:t>
            </a:r>
            <a:r>
              <a:rPr lang="en-US" sz="4400" b="1" i="1" dirty="0">
                <a:solidFill>
                  <a:srgbClr val="FFFF00"/>
                </a:solidFill>
              </a:rPr>
              <a:t>?  </a:t>
            </a:r>
          </a:p>
        </p:txBody>
      </p:sp>
      <p:sp>
        <p:nvSpPr>
          <p:cNvPr id="3" name="Rectangle 2"/>
          <p:cNvSpPr/>
          <p:nvPr/>
        </p:nvSpPr>
        <p:spPr>
          <a:xfrm>
            <a:off x="1066800" y="1600200"/>
            <a:ext cx="7239000" cy="3477875"/>
          </a:xfrm>
          <a:prstGeom prst="rect">
            <a:avLst/>
          </a:prstGeom>
        </p:spPr>
        <p:txBody>
          <a:bodyPr wrap="square">
            <a:spAutoFit/>
          </a:bodyPr>
          <a:lstStyle/>
          <a:p>
            <a:r>
              <a:rPr lang="en-US" sz="4400" dirty="0">
                <a:solidFill>
                  <a:schemeClr val="bg1"/>
                </a:solidFill>
              </a:rPr>
              <a:t>Drawing upon you knowledge of the cardinal directions, you move your eye west and north and identify </a:t>
            </a:r>
            <a:r>
              <a:rPr lang="en-US" sz="4400" b="1" u="sng" dirty="0">
                <a:solidFill>
                  <a:schemeClr val="bg1"/>
                </a:solidFill>
              </a:rPr>
              <a:t>Seattle</a:t>
            </a:r>
            <a:r>
              <a:rPr lang="en-US" sz="4400" b="1" dirty="0">
                <a:solidFill>
                  <a:schemeClr val="bg1"/>
                </a:solidFill>
              </a:rPr>
              <a:t> </a:t>
            </a:r>
            <a:r>
              <a:rPr lang="en-US" sz="4400" dirty="0">
                <a:solidFill>
                  <a:schemeClr val="bg1"/>
                </a:solidFill>
              </a:rPr>
              <a:t>as the correct answer</a:t>
            </a:r>
            <a:r>
              <a:rPr lang="en-US" i="1" dirty="0"/>
              <a:t>. </a:t>
            </a:r>
            <a:endParaRPr lang="en-US" dirty="0"/>
          </a:p>
        </p:txBody>
      </p:sp>
    </p:spTree>
    <p:extLst>
      <p:ext uri="{BB962C8B-B14F-4D97-AF65-F5344CB8AC3E}">
        <p14:creationId xmlns:p14="http://schemas.microsoft.com/office/powerpoint/2010/main" val="453512610"/>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1026616"/>
            <a:ext cx="7315200" cy="4154984"/>
          </a:xfrm>
          <a:prstGeom prst="rect">
            <a:avLst/>
          </a:prstGeom>
        </p:spPr>
        <p:txBody>
          <a:bodyPr wrap="square">
            <a:spAutoFit/>
          </a:bodyPr>
          <a:lstStyle/>
          <a:p>
            <a:r>
              <a:rPr lang="en-US" sz="4400" b="1" dirty="0"/>
              <a:t>In final rounds of a Geo Bee competition, students are often asked questions based on their on-the-spot reading of a map. Here’s a map of the U.S. and a question. </a:t>
            </a:r>
            <a:endParaRPr lang="en-US" sz="4400" dirty="0"/>
          </a:p>
        </p:txBody>
      </p:sp>
    </p:spTree>
    <p:extLst>
      <p:ext uri="{BB962C8B-B14F-4D97-AF65-F5344CB8AC3E}">
        <p14:creationId xmlns:p14="http://schemas.microsoft.com/office/powerpoint/2010/main" val="18083610"/>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Owner\AppData\Local\Microsoft\Windows\Temporary Internet Files\Content.IE5\A6J9WN8Y\MC900189571[2].jp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43000"/>
            <a:ext cx="6019800" cy="4419600"/>
          </a:xfrm>
          <a:prstGeom prst="rect">
            <a:avLst/>
          </a:prstGeom>
          <a:noFill/>
          <a:ln>
            <a:noFill/>
          </a:ln>
        </p:spPr>
      </p:pic>
    </p:spTree>
    <p:extLst>
      <p:ext uri="{BB962C8B-B14F-4D97-AF65-F5344CB8AC3E}">
        <p14:creationId xmlns:p14="http://schemas.microsoft.com/office/powerpoint/2010/main" val="73846281"/>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Rectangle 1"/>
          <p:cNvSpPr/>
          <p:nvPr/>
        </p:nvSpPr>
        <p:spPr>
          <a:xfrm>
            <a:off x="1371600" y="762001"/>
            <a:ext cx="6477000" cy="4247317"/>
          </a:xfrm>
          <a:prstGeom prst="rect">
            <a:avLst/>
          </a:prstGeom>
        </p:spPr>
        <p:txBody>
          <a:bodyPr wrap="square">
            <a:spAutoFit/>
          </a:bodyPr>
          <a:lstStyle/>
          <a:p>
            <a:r>
              <a:rPr lang="en-US" sz="5400" b="1" dirty="0"/>
              <a:t>What three island nations are located southeast of the United States of America?</a:t>
            </a:r>
            <a:endParaRPr lang="en-US" sz="5400" dirty="0"/>
          </a:p>
        </p:txBody>
      </p:sp>
      <p:pic>
        <p:nvPicPr>
          <p:cNvPr id="1026" name="Picture 2" descr="C:\Users\Owner\AppData\Local\Microsoft\Windows\Temporary Internet Files\Content.IE5\A6J9WN8Y\MC9003898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800600"/>
            <a:ext cx="1626718" cy="1796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9813290"/>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Rectangle 1"/>
          <p:cNvSpPr/>
          <p:nvPr/>
        </p:nvSpPr>
        <p:spPr>
          <a:xfrm>
            <a:off x="685800" y="381000"/>
            <a:ext cx="7772400" cy="646331"/>
          </a:xfrm>
          <a:prstGeom prst="rect">
            <a:avLst/>
          </a:prstGeom>
        </p:spPr>
        <p:txBody>
          <a:bodyPr wrap="square">
            <a:spAutoFit/>
          </a:bodyPr>
          <a:lstStyle/>
          <a:p>
            <a:r>
              <a:rPr lang="en-US" sz="3600" b="1" i="1" u="sng" dirty="0">
                <a:solidFill>
                  <a:srgbClr val="FFFF00"/>
                </a:solidFill>
              </a:rPr>
              <a:t>How do you get to the answer</a:t>
            </a:r>
            <a:r>
              <a:rPr lang="en-US" sz="3600" b="1" i="1" dirty="0">
                <a:solidFill>
                  <a:srgbClr val="FFFF00"/>
                </a:solidFill>
              </a:rPr>
              <a:t>?  </a:t>
            </a:r>
          </a:p>
        </p:txBody>
      </p:sp>
      <p:sp>
        <p:nvSpPr>
          <p:cNvPr id="3" name="Rectangle 2"/>
          <p:cNvSpPr/>
          <p:nvPr/>
        </p:nvSpPr>
        <p:spPr>
          <a:xfrm>
            <a:off x="1447800" y="1981200"/>
            <a:ext cx="5715000" cy="3416320"/>
          </a:xfrm>
          <a:prstGeom prst="rect">
            <a:avLst/>
          </a:prstGeom>
        </p:spPr>
        <p:txBody>
          <a:bodyPr wrap="square">
            <a:spAutoFit/>
          </a:bodyPr>
          <a:lstStyle/>
          <a:p>
            <a:r>
              <a:rPr lang="en-US" sz="3600" dirty="0">
                <a:solidFill>
                  <a:schemeClr val="bg1"/>
                </a:solidFill>
              </a:rPr>
              <a:t>Again, knowing the cardinal directions and knowing what an island is, your correctly identify the three island nations as </a:t>
            </a:r>
            <a:r>
              <a:rPr lang="en-US" sz="3600" b="1" u="sng" dirty="0" smtClean="0">
                <a:solidFill>
                  <a:schemeClr val="bg1"/>
                </a:solidFill>
              </a:rPr>
              <a:t>Cuba</a:t>
            </a:r>
            <a:r>
              <a:rPr lang="en-US" sz="3600" b="1" dirty="0" smtClean="0">
                <a:solidFill>
                  <a:schemeClr val="bg1"/>
                </a:solidFill>
              </a:rPr>
              <a:t>, </a:t>
            </a:r>
            <a:r>
              <a:rPr lang="en-US" sz="3600" b="1" u="sng" dirty="0" smtClean="0">
                <a:solidFill>
                  <a:schemeClr val="bg1"/>
                </a:solidFill>
              </a:rPr>
              <a:t>Jamaica</a:t>
            </a:r>
            <a:r>
              <a:rPr lang="en-US" sz="3600" b="1" dirty="0" smtClean="0">
                <a:solidFill>
                  <a:schemeClr val="bg1"/>
                </a:solidFill>
              </a:rPr>
              <a:t> </a:t>
            </a:r>
            <a:r>
              <a:rPr lang="en-US" sz="3600" b="1" dirty="0">
                <a:solidFill>
                  <a:schemeClr val="bg1"/>
                </a:solidFill>
              </a:rPr>
              <a:t>and </a:t>
            </a:r>
            <a:r>
              <a:rPr lang="en-US" sz="3600" b="1" u="sng" dirty="0">
                <a:solidFill>
                  <a:schemeClr val="bg1"/>
                </a:solidFill>
              </a:rPr>
              <a:t>Haiti</a:t>
            </a:r>
            <a:r>
              <a:rPr lang="en-US" sz="3600" dirty="0">
                <a:solidFill>
                  <a:schemeClr val="bg1"/>
                </a:solidFill>
              </a:rPr>
              <a:t>. </a:t>
            </a:r>
          </a:p>
        </p:txBody>
      </p:sp>
    </p:spTree>
    <p:extLst>
      <p:ext uri="{BB962C8B-B14F-4D97-AF65-F5344CB8AC3E}">
        <p14:creationId xmlns:p14="http://schemas.microsoft.com/office/powerpoint/2010/main" val="30321100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304800" y="581085"/>
            <a:ext cx="8458200" cy="4524315"/>
          </a:xfrm>
          <a:prstGeom prst="rect">
            <a:avLst/>
          </a:prstGeom>
        </p:spPr>
        <p:txBody>
          <a:bodyPr wrap="square">
            <a:spAutoFit/>
          </a:bodyPr>
          <a:lstStyle/>
          <a:p>
            <a:pPr algn="ctr"/>
            <a:r>
              <a:rPr lang="en-US" sz="7200" b="1" dirty="0" smtClean="0">
                <a:solidFill>
                  <a:srgbClr val="1F497D">
                    <a:lumMod val="50000"/>
                  </a:srgbClr>
                </a:solidFill>
              </a:rPr>
              <a:t>Which state borders two of the Great Lakes—New York or Delaware?</a:t>
            </a:r>
            <a:endParaRPr lang="en-US" sz="7200" b="1" dirty="0">
              <a:solidFill>
                <a:srgbClr val="1F497D">
                  <a:lumMod val="50000"/>
                </a:srgbClr>
              </a:solidFill>
            </a:endParaRPr>
          </a:p>
        </p:txBody>
      </p:sp>
      <p:pic>
        <p:nvPicPr>
          <p:cNvPr id="5" name="Picture 4" descr="C:\Users\Owner\AppData\Local\Microsoft\Windows\Temporary Internet Files\Content.IE5\DP023LNY\MC900389804[1].wmf"/>
          <p:cNvPicPr/>
          <p:nvPr/>
        </p:nvPicPr>
        <p:blipFill>
          <a:blip r:embed="rId2" cstate="print">
            <a:clrChange>
              <a:clrFrom>
                <a:srgbClr val="CCE5FF"/>
              </a:clrFrom>
              <a:clrTo>
                <a:srgbClr val="CCE5FF">
                  <a:alpha val="0"/>
                </a:srgbClr>
              </a:clrTo>
            </a:clrChange>
            <a:extLst>
              <a:ext uri="{28A0092B-C50C-407E-A947-70E740481C1C}">
                <a14:useLocalDpi xmlns:a14="http://schemas.microsoft.com/office/drawing/2010/main" val="0"/>
              </a:ext>
            </a:extLst>
          </a:blip>
          <a:srcRect/>
          <a:stretch>
            <a:fillRect/>
          </a:stretch>
        </p:blipFill>
        <p:spPr bwMode="auto">
          <a:xfrm>
            <a:off x="88485" y="5257800"/>
            <a:ext cx="1359315" cy="1495425"/>
          </a:xfrm>
          <a:prstGeom prst="rect">
            <a:avLst/>
          </a:prstGeom>
          <a:noFill/>
          <a:ln>
            <a:noFill/>
          </a:ln>
        </p:spPr>
      </p:pic>
    </p:spTree>
    <p:extLst>
      <p:ext uri="{BB962C8B-B14F-4D97-AF65-F5344CB8AC3E}">
        <p14:creationId xmlns:p14="http://schemas.microsoft.com/office/powerpoint/2010/main" val="259249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2795</Words>
  <Application>Microsoft Macintosh PowerPoint</Application>
  <PresentationFormat>On-screen Show (4:3)</PresentationFormat>
  <Paragraphs>126</Paragraphs>
  <Slides>85</Slides>
  <Notes>0</Notes>
  <HiddenSlides>0</HiddenSlides>
  <MMClips>0</MMClips>
  <ScaleCrop>false</ScaleCrop>
  <HeadingPairs>
    <vt:vector size="4" baseType="variant">
      <vt:variant>
        <vt:lpstr>Theme</vt:lpstr>
      </vt:variant>
      <vt:variant>
        <vt:i4>14</vt:i4>
      </vt:variant>
      <vt:variant>
        <vt:lpstr>Slide Titles</vt:lpstr>
      </vt:variant>
      <vt:variant>
        <vt:i4>85</vt:i4>
      </vt:variant>
    </vt:vector>
  </HeadingPairs>
  <TitlesOfParts>
    <vt:vector size="99" baseType="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Ruth Lyons</cp:lastModifiedBy>
  <cp:revision>34</cp:revision>
  <dcterms:created xsi:type="dcterms:W3CDTF">2012-02-08T19:44:12Z</dcterms:created>
  <dcterms:modified xsi:type="dcterms:W3CDTF">2012-03-14T17:51:01Z</dcterms:modified>
</cp:coreProperties>
</file>